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20"/>
  </p:notesMasterIdLst>
  <p:handoutMasterIdLst>
    <p:handoutMasterId r:id="rId21"/>
  </p:handoutMasterIdLst>
  <p:sldIdLst>
    <p:sldId id="263" r:id="rId5"/>
    <p:sldId id="335" r:id="rId6"/>
    <p:sldId id="422" r:id="rId7"/>
    <p:sldId id="452" r:id="rId8"/>
    <p:sldId id="453" r:id="rId9"/>
    <p:sldId id="454" r:id="rId10"/>
    <p:sldId id="444" r:id="rId11"/>
    <p:sldId id="455" r:id="rId12"/>
    <p:sldId id="456" r:id="rId13"/>
    <p:sldId id="457" r:id="rId14"/>
    <p:sldId id="458" r:id="rId15"/>
    <p:sldId id="338" r:id="rId16"/>
    <p:sldId id="357" r:id="rId17"/>
    <p:sldId id="442" r:id="rId18"/>
    <p:sldId id="32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3D3DB-7982-407F-B92E-4E2A941B4177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F1367-7481-45FF-88B5-F05BECF2C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8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1367-7481-45FF-88B5-F05BECF2CE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01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1367-7481-45FF-88B5-F05BECF2CE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57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1367-7481-45FF-88B5-F05BECF2CE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60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1367-7481-45FF-88B5-F05BECF2CEE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10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1367-7481-45FF-88B5-F05BECF2CEE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79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1367-7481-45FF-88B5-F05BECF2CEE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716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1367-7481-45FF-88B5-F05BECF2CEE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4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1367-7481-45FF-88B5-F05BECF2CE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36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1367-7481-45FF-88B5-F05BECF2CE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22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1367-7481-45FF-88B5-F05BECF2CE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3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1367-7481-45FF-88B5-F05BECF2CE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03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1367-7481-45FF-88B5-F05BECF2CE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38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1367-7481-45FF-88B5-F05BECF2CE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10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1367-7481-45FF-88B5-F05BECF2CE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930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1367-7481-45FF-88B5-F05BECF2CE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15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1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С. Шилова,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=""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641" y="109166"/>
            <a:ext cx="11028219" cy="2197393"/>
          </a:xfrm>
        </p:spPr>
        <p:txBody>
          <a:bodyPr anchor="b"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при решении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трёх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типов простых задач,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раскрывающих смысл арифметических действий </a:t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деления (на равные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части, по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содержанию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ru-RU" sz="2400" b="1" dirty="0">
                <a:latin typeface="Times New Roman" panose="02020603050405020304" pitchFamily="18" charset="0"/>
              </a:rPr>
              <a:t> 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умножения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endParaRPr lang="ru-RU" sz="2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453" y="109166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/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Задание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5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385482" y="885674"/>
            <a:ext cx="11292164" cy="99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1CD4811D-A4B3-4CF7-B7C0-8C3E3BBDD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04833"/>
              </p:ext>
            </p:extLst>
          </p:nvPr>
        </p:nvGraphicFramePr>
        <p:xfrm>
          <a:off x="139801" y="1259141"/>
          <a:ext cx="11591364" cy="36734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9799">
                  <a:extLst>
                    <a:ext uri="{9D8B030D-6E8A-4147-A177-3AD203B41FA5}">
                      <a16:colId xmlns="" xmlns:a16="http://schemas.microsoft.com/office/drawing/2014/main" val="2578057031"/>
                    </a:ext>
                  </a:extLst>
                </a:gridCol>
                <a:gridCol w="5455873">
                  <a:extLst>
                    <a:ext uri="{9D8B030D-6E8A-4147-A177-3AD203B41FA5}">
                      <a16:colId xmlns="" xmlns:a16="http://schemas.microsoft.com/office/drawing/2014/main" val="631884360"/>
                    </a:ext>
                  </a:extLst>
                </a:gridCol>
                <a:gridCol w="5665692">
                  <a:extLst>
                    <a:ext uri="{9D8B030D-6E8A-4147-A177-3AD203B41FA5}">
                      <a16:colId xmlns="" xmlns:a16="http://schemas.microsoft.com/office/drawing/2014/main" val="3139418522"/>
                    </a:ext>
                  </a:extLst>
                </a:gridCol>
              </a:tblGrid>
              <a:tr h="57132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№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6571132"/>
                  </a:ext>
                </a:extLst>
              </a:tr>
              <a:tr h="3102147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ru-RU" sz="3200" kern="1200" dirty="0">
                          <a:effectLst/>
                        </a:rPr>
                        <a:t>Если девочки разделили между собой 14 </a:t>
                      </a:r>
                      <a:r>
                        <a:rPr lang="ru-RU" sz="3200" kern="1200" dirty="0" smtClean="0">
                          <a:effectLst/>
                        </a:rPr>
                        <a:t>фотографий </a:t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и </a:t>
                      </a:r>
                      <a:r>
                        <a:rPr lang="ru-RU" sz="3200" kern="1200" dirty="0">
                          <a:effectLst/>
                        </a:rPr>
                        <a:t>каждая взяла по </a:t>
                      </a:r>
                      <a:r>
                        <a:rPr lang="ru-RU" sz="3200" kern="1200" dirty="0" smtClean="0">
                          <a:effectLst/>
                        </a:rPr>
                        <a:t/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2 </a:t>
                      </a:r>
                      <a:r>
                        <a:rPr lang="ru-RU" sz="3200" kern="1200" dirty="0">
                          <a:effectLst/>
                        </a:rPr>
                        <a:t>фотографии, то было </a:t>
                      </a:r>
                      <a:r>
                        <a:rPr lang="ru-RU" sz="3200" kern="1200" dirty="0" smtClean="0">
                          <a:effectLst/>
                        </a:rPr>
                        <a:t/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b="1" kern="1200" dirty="0" smtClean="0">
                          <a:effectLst/>
                        </a:rPr>
                        <a:t>7 </a:t>
                      </a:r>
                      <a:r>
                        <a:rPr lang="ru-RU" sz="3200" b="1" kern="1200" dirty="0">
                          <a:effectLst/>
                        </a:rPr>
                        <a:t>девочек</a:t>
                      </a:r>
                      <a:r>
                        <a:rPr lang="ru-RU" sz="3200" kern="12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3200" b="1" kern="1200" dirty="0">
                          <a:effectLst/>
                        </a:rPr>
                        <a:t>14 : 2 = 7 (д.)</a:t>
                      </a:r>
                      <a:endParaRPr lang="ru-RU" sz="3200" b="1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ru-RU" sz="3200" kern="1200" dirty="0">
                          <a:effectLst/>
                        </a:rPr>
                        <a:t>Если в </a:t>
                      </a:r>
                      <a:r>
                        <a:rPr lang="ru-RU" sz="3200" kern="1200" dirty="0" smtClean="0">
                          <a:effectLst/>
                        </a:rPr>
                        <a:t>каждом </a:t>
                      </a:r>
                      <a:r>
                        <a:rPr lang="ru-RU" sz="3200" kern="1200" dirty="0">
                          <a:effectLst/>
                        </a:rPr>
                        <a:t>пакете </a:t>
                      </a:r>
                      <a:endParaRPr lang="ru-RU" sz="3200" kern="1200" dirty="0" smtClean="0">
                        <a:effectLst/>
                      </a:endParaRPr>
                    </a:p>
                    <a:p>
                      <a:pPr algn="ctr" eaLnBrk="0" fontAlgn="base" hangingPunct="0"/>
                      <a:r>
                        <a:rPr lang="ru-RU" sz="3200" kern="1200" dirty="0" smtClean="0">
                          <a:effectLst/>
                        </a:rPr>
                        <a:t>по </a:t>
                      </a:r>
                      <a:r>
                        <a:rPr lang="ru-RU" sz="3200" kern="1200" dirty="0">
                          <a:effectLst/>
                        </a:rPr>
                        <a:t>2 кг муки, то в 6 таких пакетах будет </a:t>
                      </a:r>
                      <a:r>
                        <a:rPr lang="ru-RU" sz="3200" b="1" kern="1200" dirty="0">
                          <a:effectLst/>
                        </a:rPr>
                        <a:t>12 </a:t>
                      </a:r>
                      <a:r>
                        <a:rPr lang="ru-RU" sz="3200" b="1" kern="1200" dirty="0" smtClean="0">
                          <a:effectLst/>
                        </a:rPr>
                        <a:t>кг муки</a:t>
                      </a:r>
                      <a:r>
                        <a:rPr lang="ru-RU" sz="3200" kern="1200" dirty="0" smtClean="0">
                          <a:effectLst/>
                        </a:rPr>
                        <a:t>.</a:t>
                      </a:r>
                      <a:endParaRPr lang="ru-RU" sz="3200" kern="1200" dirty="0">
                        <a:effectLst/>
                      </a:endParaRPr>
                    </a:p>
                    <a:p>
                      <a:pPr algn="ctr"/>
                      <a:r>
                        <a:rPr lang="ru-RU" sz="3200" b="1" kern="1200" dirty="0">
                          <a:effectLst/>
                        </a:rPr>
                        <a:t>2 ∙ 6 = 12 (кг)</a:t>
                      </a:r>
                    </a:p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2074922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972E608-6097-4E85-B1FD-4183B10688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32" y="4317558"/>
            <a:ext cx="1881965" cy="254120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48B983B-71A0-4833-9FD3-81673A98E6F3}"/>
              </a:ext>
            </a:extLst>
          </p:cNvPr>
          <p:cNvSpPr/>
          <p:nvPr/>
        </p:nvSpPr>
        <p:spPr>
          <a:xfrm>
            <a:off x="514354" y="367553"/>
            <a:ext cx="11216811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Проверка правильности заполнения пропусков нужными ответами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B737363-96ED-4CC6-B234-52C94F1C8F96}"/>
              </a:ext>
            </a:extLst>
          </p:cNvPr>
          <p:cNvSpPr/>
          <p:nvPr/>
        </p:nvSpPr>
        <p:spPr>
          <a:xfrm>
            <a:off x="2772994" y="5141057"/>
            <a:ext cx="7769499" cy="17169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решения задач.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называются компоненты и результаты действий </a:t>
            </a:r>
            <a:r>
              <a:rPr lang="ru-RU" sz="2400" b="1" i="1" dirty="0">
                <a:solidFill>
                  <a:srgbClr val="FF0000"/>
                </a:solidFill>
              </a:rPr>
              <a:t>деления</a:t>
            </a:r>
            <a:r>
              <a:rPr lang="ru-RU" sz="2400" b="1" i="1" dirty="0">
                <a:solidFill>
                  <a:schemeClr val="tx1"/>
                </a:solidFill>
              </a:rPr>
              <a:t> и </a:t>
            </a:r>
            <a:r>
              <a:rPr lang="ru-RU" sz="2400" b="1" i="1" dirty="0">
                <a:solidFill>
                  <a:srgbClr val="FF0000"/>
                </a:solidFill>
              </a:rPr>
              <a:t>умножения</a:t>
            </a:r>
            <a:r>
              <a:rPr lang="ru-RU" sz="2400" b="1" i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57041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0188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398B136-68F6-4CC0-9102-FF63D60A26B8}"/>
              </a:ext>
            </a:extLst>
          </p:cNvPr>
          <p:cNvSpPr/>
          <p:nvPr/>
        </p:nvSpPr>
        <p:spPr>
          <a:xfrm>
            <a:off x="5172634" y="367553"/>
            <a:ext cx="2348627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B695503-6510-4BD0-8E65-F5E8EBBF059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99553" y="1488141"/>
            <a:ext cx="5378822" cy="21739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9156BD3-3031-4227-9FDD-7BD88CEC7E3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9943" y="1488142"/>
            <a:ext cx="5142506" cy="21739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8BF961A-B07D-470F-BAB3-69B6C65E1366}"/>
              </a:ext>
            </a:extLst>
          </p:cNvPr>
          <p:cNvSpPr/>
          <p:nvPr/>
        </p:nvSpPr>
        <p:spPr>
          <a:xfrm>
            <a:off x="3953435" y="4598894"/>
            <a:ext cx="5836024" cy="15867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 smtClean="0">
                <a:solidFill>
                  <a:schemeClr val="tx1"/>
                </a:solidFill>
              </a:rPr>
              <a:t>друг у </a:t>
            </a:r>
            <a:r>
              <a:rPr lang="ru-RU" sz="2400" b="1" i="1" dirty="0">
                <a:solidFill>
                  <a:schemeClr val="tx1"/>
                </a:solidFill>
              </a:rPr>
              <a:t>друга знание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компонентов и результатов действий 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деления</a:t>
            </a:r>
            <a:r>
              <a:rPr lang="ru-RU" sz="2400" b="1" i="1" dirty="0">
                <a:solidFill>
                  <a:schemeClr val="tx1"/>
                </a:solidFill>
              </a:rPr>
              <a:t> и </a:t>
            </a:r>
            <a:r>
              <a:rPr lang="ru-RU" sz="2400" b="1" i="1" dirty="0">
                <a:solidFill>
                  <a:srgbClr val="FF0000"/>
                </a:solidFill>
              </a:rPr>
              <a:t>умножения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5745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2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203211"/>
            <a:ext cx="1983728" cy="265478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343835" y="5002306"/>
            <a:ext cx="5818094" cy="1697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знание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компонентов и результатов действий 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умножения</a:t>
            </a:r>
            <a:r>
              <a:rPr lang="ru-RU" sz="2400" b="1" i="1" dirty="0">
                <a:solidFill>
                  <a:schemeClr val="tx1"/>
                </a:solidFill>
              </a:rPr>
              <a:t> и </a:t>
            </a:r>
            <a:r>
              <a:rPr lang="ru-RU" sz="2400" b="1" i="1" dirty="0">
                <a:solidFill>
                  <a:srgbClr val="FF0000"/>
                </a:solidFill>
              </a:rPr>
              <a:t>деления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97F7B7D-F223-4788-9DB2-680E6162BE5B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5564" y="1535811"/>
            <a:ext cx="4722554" cy="23907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41B75E1-B2D9-45AD-95C5-9EA26C377F1E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75863" y="1597140"/>
            <a:ext cx="4830129" cy="22680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040920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23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758578" y="4446493"/>
            <a:ext cx="5847661" cy="1734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компонентов и результатов действий </a:t>
            </a:r>
            <a:r>
              <a:rPr lang="ru-RU" sz="2400" b="1" i="1" dirty="0">
                <a:solidFill>
                  <a:srgbClr val="FF0000"/>
                </a:solidFill>
              </a:rPr>
              <a:t>умножения</a:t>
            </a:r>
            <a:r>
              <a:rPr lang="ru-RU" sz="2400" b="1" i="1" dirty="0">
                <a:solidFill>
                  <a:schemeClr val="tx1"/>
                </a:solidFill>
              </a:rPr>
              <a:t> и </a:t>
            </a:r>
            <a:r>
              <a:rPr lang="ru-RU" sz="2400" b="1" i="1" dirty="0">
                <a:solidFill>
                  <a:srgbClr val="FF0000"/>
                </a:solidFill>
              </a:rPr>
              <a:t>деления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0C75601-1DE7-4AA0-BDD9-D1CA51E32BEE}"/>
              </a:ext>
            </a:extLst>
          </p:cNvPr>
          <p:cNvSpPr txBox="1"/>
          <p:nvPr/>
        </p:nvSpPr>
        <p:spPr>
          <a:xfrm>
            <a:off x="2772995" y="2297392"/>
            <a:ext cx="78945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6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∙ 4 = 12       12 : 3 = 4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8300368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876016" y="1449199"/>
            <a:ext cx="841193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Возникали ли </a:t>
            </a:r>
            <a:r>
              <a:rPr lang="ru-RU" sz="2400" b="1" dirty="0"/>
              <a:t>у вас трудности при решении задач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 </a:t>
            </a:r>
            <a:r>
              <a:rPr lang="ru-RU" sz="2400" b="1" dirty="0"/>
              <a:t>умножение и деление?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4592489" y="3159355"/>
            <a:ext cx="5268688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вам вместе проверять правильность  </a:t>
            </a:r>
            <a:r>
              <a:rPr lang="ru-RU" sz="2400" b="1" dirty="0" smtClean="0"/>
              <a:t>составления </a:t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 smtClean="0"/>
              <a:t>решения </a:t>
            </a:r>
            <a:r>
              <a:rPr lang="ru-RU" sz="2400" b="1" dirty="0"/>
              <a:t>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3993464" y="4637419"/>
            <a:ext cx="6638677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все затруднения, которые возникали </a:t>
            </a:r>
            <a:r>
              <a:rPr lang="ru-RU" sz="2400" b="1" dirty="0" smtClean="0"/>
              <a:t>при составлении и </a:t>
            </a:r>
            <a:r>
              <a:rPr lang="ru-RU" sz="2400" b="1" dirty="0"/>
              <a:t>решении задач?</a:t>
            </a:r>
          </a:p>
        </p:txBody>
      </p:sp>
    </p:spTree>
    <p:extLst>
      <p:ext uri="{BB962C8B-B14F-4D97-AF65-F5344CB8AC3E}">
        <p14:creationId xmlns:p14="http://schemas.microsoft.com/office/powerpoint/2010/main" val="24924632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: скругленные углы 2">
            <a:extLst>
              <a:ext uri="{FF2B5EF4-FFF2-40B4-BE49-F238E27FC236}">
                <a16:creationId xmlns=""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76924" y="540689"/>
            <a:ext cx="8937812" cy="467536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CDBD575-6014-4C5D-B6B5-D39A9FE50D03}"/>
              </a:ext>
            </a:extLst>
          </p:cNvPr>
          <p:cNvSpPr txBox="1"/>
          <p:nvPr/>
        </p:nvSpPr>
        <p:spPr>
          <a:xfrm>
            <a:off x="3358721" y="1641943"/>
            <a:ext cx="76857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Задание: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запишите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номера задач: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1)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2)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3)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запишите 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решение каждой задачи.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CF9892B-4DD7-470E-A60C-41AE2D344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9" y="3962833"/>
            <a:ext cx="2159395" cy="2895166"/>
          </a:xfrm>
          <a:prstGeom prst="rect">
            <a:avLst/>
          </a:prstGeom>
        </p:spPr>
      </p:pic>
      <p:pic>
        <p:nvPicPr>
          <p:cNvPr id="13" name="Picture 2" descr="Детские картинки про уроки">
            <a:extLst>
              <a:ext uri="{FF2B5EF4-FFF2-40B4-BE49-F238E27FC236}">
                <a16:creationId xmlns="" xmlns:a16="http://schemas.microsoft.com/office/drawing/2014/main" id="{4FE94492-8B1E-45AB-A5B8-E93685CA9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9" b="95528" l="10000" r="90000">
                        <a14:foregroundMark x1="33731" y1="95528" x2="67761" y2="89431"/>
                        <a14:foregroundMark x1="44030" y1="37398" x2="46866" y2="51626"/>
                        <a14:foregroundMark x1="49403" y1="38415" x2="52537" y2="55081"/>
                        <a14:foregroundMark x1="33674" y1="74353" x2="34030" y2="74390"/>
                        <a14:foregroundMark x1="32090" y1="74187" x2="32889" y2="74271"/>
                        <a14:backgroundMark x1="71791" y1="25813" x2="79104" y2="90041"/>
                        <a14:backgroundMark x1="61493" y1="62398" x2="71493" y2="60366"/>
                        <a14:backgroundMark x1="36269" y1="69715" x2="36269" y2="71545"/>
                        <a14:backgroundMark x1="61642" y1="60163" x2="61045" y2="64431"/>
                        <a14:backgroundMark x1="32836" y1="72561" x2="32090" y2="72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6" r="18266"/>
          <a:stretch/>
        </p:blipFill>
        <p:spPr bwMode="auto">
          <a:xfrm flipH="1">
            <a:off x="8973310" y="-175159"/>
            <a:ext cx="2280709" cy="24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34935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385482" y="885674"/>
            <a:ext cx="11292164" cy="99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3829969" y="5468471"/>
            <a:ext cx="5584487" cy="1067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запишите </a:t>
            </a:r>
            <a:r>
              <a:rPr lang="ru-RU" sz="2800" b="1" i="1" dirty="0">
                <a:solidFill>
                  <a:schemeClr val="tx1"/>
                </a:solidFill>
              </a:rPr>
              <a:t>решение в тетради.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1CD4811D-A4B3-4CF7-B7C0-8C3E3BBDD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242857"/>
              </p:ext>
            </p:extLst>
          </p:nvPr>
        </p:nvGraphicFramePr>
        <p:xfrm>
          <a:off x="139801" y="1259141"/>
          <a:ext cx="11591364" cy="32590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9799">
                  <a:extLst>
                    <a:ext uri="{9D8B030D-6E8A-4147-A177-3AD203B41FA5}">
                      <a16:colId xmlns="" xmlns:a16="http://schemas.microsoft.com/office/drawing/2014/main" val="2578057031"/>
                    </a:ext>
                  </a:extLst>
                </a:gridCol>
                <a:gridCol w="5455873">
                  <a:extLst>
                    <a:ext uri="{9D8B030D-6E8A-4147-A177-3AD203B41FA5}">
                      <a16:colId xmlns="" xmlns:a16="http://schemas.microsoft.com/office/drawing/2014/main" val="631884360"/>
                    </a:ext>
                  </a:extLst>
                </a:gridCol>
                <a:gridCol w="5665692">
                  <a:extLst>
                    <a:ext uri="{9D8B030D-6E8A-4147-A177-3AD203B41FA5}">
                      <a16:colId xmlns="" xmlns:a16="http://schemas.microsoft.com/office/drawing/2014/main" val="3139418522"/>
                    </a:ext>
                  </a:extLst>
                </a:gridCol>
              </a:tblGrid>
              <a:tr h="57132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№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6571132"/>
                  </a:ext>
                </a:extLst>
              </a:tr>
              <a:tr h="2364717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1200" dirty="0">
                          <a:effectLst/>
                        </a:rPr>
                        <a:t>Если на грядке посадили </a:t>
                      </a:r>
                      <a:r>
                        <a:rPr lang="ru-RU" sz="3200" kern="1200" dirty="0" smtClean="0">
                          <a:effectLst/>
                        </a:rPr>
                        <a:t/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24 </a:t>
                      </a:r>
                      <a:r>
                        <a:rPr lang="ru-RU" sz="3200" kern="1200" dirty="0">
                          <a:effectLst/>
                        </a:rPr>
                        <a:t>луковицы в 3 </a:t>
                      </a:r>
                      <a:r>
                        <a:rPr lang="ru-RU" sz="3200" kern="1200" dirty="0" smtClean="0">
                          <a:effectLst/>
                        </a:rPr>
                        <a:t>ряда — </a:t>
                      </a:r>
                      <a:r>
                        <a:rPr lang="ru-RU" sz="3200" kern="1200" dirty="0">
                          <a:effectLst/>
                        </a:rPr>
                        <a:t>поровну в каждый, </a:t>
                      </a:r>
                      <a:r>
                        <a:rPr lang="ru-RU" sz="3200" kern="1200" dirty="0" smtClean="0">
                          <a:effectLst/>
                        </a:rPr>
                        <a:t>—</a:t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то </a:t>
                      </a:r>
                      <a:r>
                        <a:rPr lang="ru-RU" sz="3200" kern="1200" dirty="0">
                          <a:effectLst/>
                        </a:rPr>
                        <a:t>в одном ряду посадили … </a:t>
                      </a:r>
                      <a:endParaRPr lang="ru-RU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>
                          <a:effectLst/>
                        </a:rPr>
                        <a:t>Если мальчики разделили между собой 27 </a:t>
                      </a:r>
                      <a:r>
                        <a:rPr lang="ru-RU" sz="3200" kern="1200" dirty="0" smtClean="0">
                          <a:effectLst/>
                        </a:rPr>
                        <a:t>значков </a:t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и </a:t>
                      </a:r>
                      <a:r>
                        <a:rPr lang="ru-RU" sz="3200" kern="1200" dirty="0">
                          <a:effectLst/>
                        </a:rPr>
                        <a:t>каждый взял по 3 значка, </a:t>
                      </a:r>
                      <a:r>
                        <a:rPr lang="ru-RU" sz="3200" kern="1200" dirty="0" smtClean="0">
                          <a:effectLst/>
                        </a:rPr>
                        <a:t/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то </a:t>
                      </a:r>
                      <a:r>
                        <a:rPr lang="ru-RU" sz="3200" kern="1200" dirty="0">
                          <a:effectLst/>
                        </a:rPr>
                        <a:t>было </a:t>
                      </a:r>
                      <a:r>
                        <a:rPr lang="ru-RU" sz="3200" kern="1200" dirty="0" smtClean="0">
                          <a:effectLst/>
                        </a:rPr>
                        <a:t>…</a:t>
                      </a:r>
                      <a:endParaRPr lang="ru-RU" sz="3200" kern="1200" dirty="0">
                        <a:effectLst/>
                      </a:endParaRPr>
                    </a:p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2074922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972E608-6097-4E85-B1FD-4183B10688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094922"/>
            <a:ext cx="1961804" cy="276307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D9588F6-C1B6-460F-9594-66261FC73973}"/>
              </a:ext>
            </a:extLst>
          </p:cNvPr>
          <p:cNvSpPr/>
          <p:nvPr/>
        </p:nvSpPr>
        <p:spPr>
          <a:xfrm>
            <a:off x="3039035" y="367553"/>
            <a:ext cx="6890576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Заполните </a:t>
            </a:r>
            <a:r>
              <a:rPr lang="ru-RU" sz="2800" b="1" dirty="0">
                <a:solidFill>
                  <a:srgbClr val="FF0000"/>
                </a:solidFill>
              </a:rPr>
              <a:t>пропуски нужными ответами </a:t>
            </a:r>
          </a:p>
        </p:txBody>
      </p:sp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385482" y="885674"/>
            <a:ext cx="11292164" cy="99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3774705" y="5468471"/>
            <a:ext cx="5356416" cy="1067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запишите </a:t>
            </a:r>
            <a:r>
              <a:rPr lang="ru-RU" sz="2800" b="1" i="1" dirty="0">
                <a:solidFill>
                  <a:schemeClr val="tx1"/>
                </a:solidFill>
              </a:rPr>
              <a:t>решение в тетради.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1CD4811D-A4B3-4CF7-B7C0-8C3E3BBDD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529892"/>
              </p:ext>
            </p:extLst>
          </p:nvPr>
        </p:nvGraphicFramePr>
        <p:xfrm>
          <a:off x="139801" y="1259141"/>
          <a:ext cx="11591364" cy="29360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9748">
                  <a:extLst>
                    <a:ext uri="{9D8B030D-6E8A-4147-A177-3AD203B41FA5}">
                      <a16:colId xmlns="" xmlns:a16="http://schemas.microsoft.com/office/drawing/2014/main" val="2578057031"/>
                    </a:ext>
                  </a:extLst>
                </a:gridCol>
                <a:gridCol w="5485924">
                  <a:extLst>
                    <a:ext uri="{9D8B030D-6E8A-4147-A177-3AD203B41FA5}">
                      <a16:colId xmlns="" xmlns:a16="http://schemas.microsoft.com/office/drawing/2014/main" val="631884360"/>
                    </a:ext>
                  </a:extLst>
                </a:gridCol>
                <a:gridCol w="5665692">
                  <a:extLst>
                    <a:ext uri="{9D8B030D-6E8A-4147-A177-3AD203B41FA5}">
                      <a16:colId xmlns="" xmlns:a16="http://schemas.microsoft.com/office/drawing/2014/main" val="3139418522"/>
                    </a:ext>
                  </a:extLst>
                </a:gridCol>
              </a:tblGrid>
              <a:tr h="57132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№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6571132"/>
                  </a:ext>
                </a:extLst>
              </a:tr>
              <a:tr h="2364717"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1200" dirty="0">
                          <a:effectLst/>
                        </a:rPr>
                        <a:t>Если в каждой коробке по </a:t>
                      </a:r>
                      <a:r>
                        <a:rPr lang="ru-RU" sz="3200" kern="1200" dirty="0" smtClean="0">
                          <a:effectLst/>
                        </a:rPr>
                        <a:t/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4 </a:t>
                      </a:r>
                      <a:r>
                        <a:rPr lang="ru-RU" sz="3200" kern="1200" dirty="0">
                          <a:effectLst/>
                        </a:rPr>
                        <a:t>пирожных, то в 3 таких коробках будет … </a:t>
                      </a:r>
                      <a:endParaRPr lang="ru-RU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>
                          <a:effectLst/>
                        </a:rPr>
                        <a:t>Если в парке посадили </a:t>
                      </a:r>
                      <a:r>
                        <a:rPr lang="ru-RU" sz="3200" kern="1200" dirty="0" smtClean="0">
                          <a:effectLst/>
                        </a:rPr>
                        <a:t/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18 </a:t>
                      </a:r>
                      <a:r>
                        <a:rPr lang="ru-RU" sz="3200" kern="1200" dirty="0" smtClean="0">
                          <a:effectLst/>
                        </a:rPr>
                        <a:t>берёз </a:t>
                      </a:r>
                      <a:r>
                        <a:rPr lang="ru-RU" sz="3200" kern="1200" dirty="0">
                          <a:effectLst/>
                        </a:rPr>
                        <a:t>в 2 </a:t>
                      </a:r>
                      <a:r>
                        <a:rPr lang="ru-RU" sz="3200" kern="1200" dirty="0" smtClean="0">
                          <a:effectLst/>
                        </a:rPr>
                        <a:t>ряда — </a:t>
                      </a:r>
                      <a:r>
                        <a:rPr lang="ru-RU" sz="3200" kern="1200" dirty="0">
                          <a:effectLst/>
                        </a:rPr>
                        <a:t>поровну </a:t>
                      </a:r>
                      <a:r>
                        <a:rPr lang="ru-RU" sz="3200" kern="1200" dirty="0" smtClean="0">
                          <a:effectLst/>
                        </a:rPr>
                        <a:t/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в </a:t>
                      </a:r>
                      <a:r>
                        <a:rPr lang="ru-RU" sz="3200" kern="1200" dirty="0">
                          <a:effectLst/>
                        </a:rPr>
                        <a:t>каждый, </a:t>
                      </a:r>
                      <a:r>
                        <a:rPr lang="ru-RU" sz="3200" kern="1200" dirty="0" smtClean="0">
                          <a:effectLst/>
                        </a:rPr>
                        <a:t>— то </a:t>
                      </a:r>
                      <a:r>
                        <a:rPr lang="ru-RU" sz="3200" kern="1200" dirty="0">
                          <a:effectLst/>
                        </a:rPr>
                        <a:t>в одном ряду посадили … </a:t>
                      </a: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2074922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972E608-6097-4E85-B1FD-4183B10688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4" y="4126727"/>
            <a:ext cx="1952306" cy="277732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D9588F6-C1B6-460F-9594-66261FC73973}"/>
              </a:ext>
            </a:extLst>
          </p:cNvPr>
          <p:cNvSpPr/>
          <p:nvPr/>
        </p:nvSpPr>
        <p:spPr>
          <a:xfrm>
            <a:off x="2967317" y="367553"/>
            <a:ext cx="6666080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Заполните </a:t>
            </a:r>
            <a:r>
              <a:rPr lang="ru-RU" sz="2800" b="1" dirty="0">
                <a:solidFill>
                  <a:srgbClr val="FF0000"/>
                </a:solidFill>
              </a:rPr>
              <a:t>пропуски нужными ответами </a:t>
            </a:r>
          </a:p>
        </p:txBody>
      </p:sp>
    </p:spTree>
    <p:extLst>
      <p:ext uri="{BB962C8B-B14F-4D97-AF65-F5344CB8AC3E}">
        <p14:creationId xmlns:p14="http://schemas.microsoft.com/office/powerpoint/2010/main" val="253578360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385482" y="885674"/>
            <a:ext cx="11292164" cy="99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3735657" y="5421582"/>
            <a:ext cx="5550011" cy="1067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запишите </a:t>
            </a:r>
            <a:r>
              <a:rPr lang="ru-RU" sz="2800" b="1" i="1" dirty="0">
                <a:solidFill>
                  <a:schemeClr val="tx1"/>
                </a:solidFill>
              </a:rPr>
              <a:t>решение в тетради.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1CD4811D-A4B3-4CF7-B7C0-8C3E3BBDD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48713"/>
              </p:ext>
            </p:extLst>
          </p:nvPr>
        </p:nvGraphicFramePr>
        <p:xfrm>
          <a:off x="139801" y="1259141"/>
          <a:ext cx="11591364" cy="29360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5506">
                  <a:extLst>
                    <a:ext uri="{9D8B030D-6E8A-4147-A177-3AD203B41FA5}">
                      <a16:colId xmlns="" xmlns:a16="http://schemas.microsoft.com/office/drawing/2014/main" val="2578057031"/>
                    </a:ext>
                  </a:extLst>
                </a:gridCol>
                <a:gridCol w="5460166">
                  <a:extLst>
                    <a:ext uri="{9D8B030D-6E8A-4147-A177-3AD203B41FA5}">
                      <a16:colId xmlns="" xmlns:a16="http://schemas.microsoft.com/office/drawing/2014/main" val="631884360"/>
                    </a:ext>
                  </a:extLst>
                </a:gridCol>
                <a:gridCol w="5665692">
                  <a:extLst>
                    <a:ext uri="{9D8B030D-6E8A-4147-A177-3AD203B41FA5}">
                      <a16:colId xmlns="" xmlns:a16="http://schemas.microsoft.com/office/drawing/2014/main" val="3139418522"/>
                    </a:ext>
                  </a:extLst>
                </a:gridCol>
              </a:tblGrid>
              <a:tr h="57132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№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6571132"/>
                  </a:ext>
                </a:extLst>
              </a:tr>
              <a:tr h="2364717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1200" dirty="0">
                          <a:effectLst/>
                        </a:rPr>
                        <a:t>Если девочки разделили между собой 14 </a:t>
                      </a:r>
                      <a:r>
                        <a:rPr lang="ru-RU" sz="3200" kern="1200" dirty="0" smtClean="0">
                          <a:effectLst/>
                        </a:rPr>
                        <a:t>фотографий </a:t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и </a:t>
                      </a:r>
                      <a:r>
                        <a:rPr lang="ru-RU" sz="3200" kern="1200" dirty="0">
                          <a:effectLst/>
                        </a:rPr>
                        <a:t>каждая взяла по </a:t>
                      </a:r>
                      <a:r>
                        <a:rPr lang="ru-RU" sz="3200" kern="1200" dirty="0" smtClean="0">
                          <a:effectLst/>
                        </a:rPr>
                        <a:t/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2 </a:t>
                      </a:r>
                      <a:r>
                        <a:rPr lang="ru-RU" sz="3200" kern="1200" dirty="0">
                          <a:effectLst/>
                        </a:rPr>
                        <a:t>фотографии, то было </a:t>
                      </a:r>
                      <a:r>
                        <a:rPr lang="ru-RU" sz="3200" kern="1200" dirty="0" smtClean="0">
                          <a:effectLst/>
                        </a:rPr>
                        <a:t>…</a:t>
                      </a:r>
                      <a:endParaRPr lang="ru-RU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>
                          <a:effectLst/>
                        </a:rPr>
                        <a:t>Если в </a:t>
                      </a:r>
                      <a:r>
                        <a:rPr lang="ru-RU" sz="3200" kern="1200" dirty="0" smtClean="0">
                          <a:effectLst/>
                        </a:rPr>
                        <a:t>каждом </a:t>
                      </a:r>
                      <a:r>
                        <a:rPr lang="ru-RU" sz="3200" kern="1200" dirty="0">
                          <a:effectLst/>
                        </a:rPr>
                        <a:t>пакете </a:t>
                      </a:r>
                      <a:r>
                        <a:rPr lang="ru-RU" sz="3200" kern="1200" dirty="0" smtClean="0">
                          <a:effectLst/>
                        </a:rPr>
                        <a:t/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по </a:t>
                      </a:r>
                      <a:r>
                        <a:rPr lang="ru-RU" sz="3200" kern="1200" dirty="0">
                          <a:effectLst/>
                        </a:rPr>
                        <a:t>2 кг муки, то в 6 таких пакетах будет </a:t>
                      </a:r>
                      <a:r>
                        <a:rPr lang="ru-RU" sz="3200" kern="1200" dirty="0" smtClean="0">
                          <a:effectLst/>
                        </a:rPr>
                        <a:t>…</a:t>
                      </a:r>
                      <a:endParaRPr lang="ru-RU" sz="3200" kern="1200" dirty="0">
                        <a:effectLst/>
                      </a:endParaRPr>
                    </a:p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2074922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972E608-6097-4E85-B1FD-4183B10688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195178"/>
            <a:ext cx="1874340" cy="266282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D9588F6-C1B6-460F-9594-66261FC73973}"/>
              </a:ext>
            </a:extLst>
          </p:cNvPr>
          <p:cNvSpPr/>
          <p:nvPr/>
        </p:nvSpPr>
        <p:spPr>
          <a:xfrm>
            <a:off x="2904565" y="367553"/>
            <a:ext cx="7205350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Заполните </a:t>
            </a:r>
            <a:r>
              <a:rPr lang="ru-RU" sz="2800" b="1" dirty="0">
                <a:solidFill>
                  <a:srgbClr val="FF0000"/>
                </a:solidFill>
              </a:rPr>
              <a:t>пропуски нужными ответами </a:t>
            </a:r>
          </a:p>
        </p:txBody>
      </p:sp>
    </p:spTree>
    <p:extLst>
      <p:ext uri="{BB962C8B-B14F-4D97-AF65-F5344CB8AC3E}">
        <p14:creationId xmlns:p14="http://schemas.microsoft.com/office/powerpoint/2010/main" val="242477105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385482" y="885674"/>
            <a:ext cx="11292164" cy="99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1CD4811D-A4B3-4CF7-B7C0-8C3E3BBDD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872781"/>
              </p:ext>
            </p:extLst>
          </p:nvPr>
        </p:nvGraphicFramePr>
        <p:xfrm>
          <a:off x="139801" y="1259141"/>
          <a:ext cx="11591364" cy="36734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9799">
                  <a:extLst>
                    <a:ext uri="{9D8B030D-6E8A-4147-A177-3AD203B41FA5}">
                      <a16:colId xmlns="" xmlns:a16="http://schemas.microsoft.com/office/drawing/2014/main" val="2578057031"/>
                    </a:ext>
                  </a:extLst>
                </a:gridCol>
                <a:gridCol w="5455873">
                  <a:extLst>
                    <a:ext uri="{9D8B030D-6E8A-4147-A177-3AD203B41FA5}">
                      <a16:colId xmlns="" xmlns:a16="http://schemas.microsoft.com/office/drawing/2014/main" val="631884360"/>
                    </a:ext>
                  </a:extLst>
                </a:gridCol>
                <a:gridCol w="5665692">
                  <a:extLst>
                    <a:ext uri="{9D8B030D-6E8A-4147-A177-3AD203B41FA5}">
                      <a16:colId xmlns="" xmlns:a16="http://schemas.microsoft.com/office/drawing/2014/main" val="3139418522"/>
                    </a:ext>
                  </a:extLst>
                </a:gridCol>
              </a:tblGrid>
              <a:tr h="57132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№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6571132"/>
                  </a:ext>
                </a:extLst>
              </a:tr>
              <a:tr h="3102147"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ru-RU" sz="3200" kern="1200" dirty="0">
                          <a:effectLst/>
                        </a:rPr>
                        <a:t>Если на грядке посадили </a:t>
                      </a:r>
                      <a:r>
                        <a:rPr lang="ru-RU" sz="3200" kern="1200" dirty="0" smtClean="0">
                          <a:effectLst/>
                        </a:rPr>
                        <a:t/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24 </a:t>
                      </a:r>
                      <a:r>
                        <a:rPr lang="ru-RU" sz="3200" kern="1200" dirty="0">
                          <a:effectLst/>
                        </a:rPr>
                        <a:t>луковицы в 3 </a:t>
                      </a:r>
                      <a:r>
                        <a:rPr lang="ru-RU" sz="3200" kern="1200" dirty="0" smtClean="0">
                          <a:effectLst/>
                        </a:rPr>
                        <a:t>ряда — </a:t>
                      </a:r>
                      <a:r>
                        <a:rPr lang="ru-RU" sz="3200" kern="1200" dirty="0">
                          <a:effectLst/>
                        </a:rPr>
                        <a:t>поровну в каждый, </a:t>
                      </a:r>
                      <a:r>
                        <a:rPr lang="ru-RU" sz="3200" kern="1200" dirty="0" smtClean="0">
                          <a:effectLst/>
                        </a:rPr>
                        <a:t>— </a:t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то </a:t>
                      </a:r>
                      <a:r>
                        <a:rPr lang="ru-RU" sz="3200" kern="1200" dirty="0">
                          <a:effectLst/>
                        </a:rPr>
                        <a:t>в одном ряду посадили </a:t>
                      </a:r>
                      <a:r>
                        <a:rPr lang="ru-RU" sz="3200" kern="1200" dirty="0" smtClean="0">
                          <a:effectLst/>
                        </a:rPr>
                        <a:t/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b="1" kern="1200" dirty="0" smtClean="0">
                          <a:effectLst/>
                        </a:rPr>
                        <a:t>8 </a:t>
                      </a:r>
                      <a:r>
                        <a:rPr lang="ru-RU" sz="3200" b="1" kern="1200" dirty="0">
                          <a:effectLst/>
                        </a:rPr>
                        <a:t>луковиц</a:t>
                      </a:r>
                      <a:r>
                        <a:rPr lang="ru-RU" sz="3200" kern="12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3200" b="1" kern="1200" dirty="0">
                          <a:effectLst/>
                        </a:rPr>
                        <a:t>24 : 3  = 8 (л.) </a:t>
                      </a:r>
                      <a:endParaRPr lang="ru-RU" sz="3200" b="1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ru-RU" sz="3200" kern="1200" dirty="0">
                          <a:effectLst/>
                        </a:rPr>
                        <a:t>Если мальчики разделили между собой 27 </a:t>
                      </a:r>
                      <a:r>
                        <a:rPr lang="ru-RU" sz="3200" kern="1200" dirty="0" smtClean="0">
                          <a:effectLst/>
                        </a:rPr>
                        <a:t>значков </a:t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и </a:t>
                      </a:r>
                      <a:r>
                        <a:rPr lang="ru-RU" sz="3200" kern="1200" dirty="0">
                          <a:effectLst/>
                        </a:rPr>
                        <a:t>каждый взял по 3 значка, </a:t>
                      </a:r>
                      <a:r>
                        <a:rPr lang="ru-RU" sz="3200" kern="1200" dirty="0" smtClean="0">
                          <a:effectLst/>
                        </a:rPr>
                        <a:t/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то </a:t>
                      </a:r>
                      <a:r>
                        <a:rPr lang="ru-RU" sz="3200" kern="1200" dirty="0">
                          <a:effectLst/>
                        </a:rPr>
                        <a:t>было </a:t>
                      </a:r>
                      <a:r>
                        <a:rPr lang="ru-RU" sz="3200" b="1" kern="1200" dirty="0">
                          <a:effectLst/>
                        </a:rPr>
                        <a:t>9 мальчиков</a:t>
                      </a:r>
                      <a:r>
                        <a:rPr lang="ru-RU" sz="3200" kern="12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3200" b="1" kern="1200" dirty="0">
                          <a:effectLst/>
                        </a:rPr>
                        <a:t>27 : 3 = 9 (м.) </a:t>
                      </a:r>
                    </a:p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2074922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972E608-6097-4E85-B1FD-4183B10688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4301656"/>
            <a:ext cx="1929999" cy="255634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D9588F6-C1B6-460F-9594-66261FC73973}"/>
              </a:ext>
            </a:extLst>
          </p:cNvPr>
          <p:cNvSpPr/>
          <p:nvPr/>
        </p:nvSpPr>
        <p:spPr>
          <a:xfrm>
            <a:off x="514354" y="367553"/>
            <a:ext cx="11216811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Проверка правильности заполнения пропусков нужными ответами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D284EA1-1A03-435C-B629-E4CEDAE2378D}"/>
              </a:ext>
            </a:extLst>
          </p:cNvPr>
          <p:cNvSpPr/>
          <p:nvPr/>
        </p:nvSpPr>
        <p:spPr>
          <a:xfrm>
            <a:off x="2772994" y="5141057"/>
            <a:ext cx="7769499" cy="17169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решения задач.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называются компоненты и результат действия </a:t>
            </a:r>
            <a:r>
              <a:rPr lang="ru-RU" sz="2400" b="1" i="1" dirty="0">
                <a:solidFill>
                  <a:srgbClr val="FF0000"/>
                </a:solidFill>
              </a:rPr>
              <a:t>деления</a:t>
            </a:r>
            <a:r>
              <a:rPr lang="ru-RU" sz="2400" b="1" i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5236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3693458" y="4598894"/>
            <a:ext cx="6661155" cy="15867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 smtClean="0">
                <a:solidFill>
                  <a:schemeClr val="tx1"/>
                </a:solidFill>
              </a:rPr>
              <a:t>друг у </a:t>
            </a:r>
            <a:r>
              <a:rPr lang="ru-RU" sz="2400" b="1" i="1" dirty="0">
                <a:solidFill>
                  <a:schemeClr val="tx1"/>
                </a:solidFill>
              </a:rPr>
              <a:t>друга знание компонентов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и </a:t>
            </a:r>
            <a:r>
              <a:rPr lang="ru-RU" sz="2400" b="1" i="1" dirty="0">
                <a:solidFill>
                  <a:schemeClr val="tx1"/>
                </a:solidFill>
              </a:rPr>
              <a:t>результата действия </a:t>
            </a:r>
            <a:r>
              <a:rPr lang="ru-RU" sz="2400" b="1" i="1" dirty="0">
                <a:solidFill>
                  <a:srgbClr val="FF0000"/>
                </a:solidFill>
              </a:rPr>
              <a:t>деления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398B136-68F6-4CC0-9102-FF63D60A26B8}"/>
              </a:ext>
            </a:extLst>
          </p:cNvPr>
          <p:cNvSpPr/>
          <p:nvPr/>
        </p:nvSpPr>
        <p:spPr>
          <a:xfrm>
            <a:off x="5172635" y="367553"/>
            <a:ext cx="2451658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7691C63-94DB-4A6A-BAF5-F3692A31C20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2141" y="1568824"/>
            <a:ext cx="5907742" cy="22684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7115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385482" y="885674"/>
            <a:ext cx="11292164" cy="99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1CD4811D-A4B3-4CF7-B7C0-8C3E3BBDD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78784"/>
              </p:ext>
            </p:extLst>
          </p:nvPr>
        </p:nvGraphicFramePr>
        <p:xfrm>
          <a:off x="235882" y="1383118"/>
          <a:ext cx="11591364" cy="35084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9799">
                  <a:extLst>
                    <a:ext uri="{9D8B030D-6E8A-4147-A177-3AD203B41FA5}">
                      <a16:colId xmlns="" xmlns:a16="http://schemas.microsoft.com/office/drawing/2014/main" val="2578057031"/>
                    </a:ext>
                  </a:extLst>
                </a:gridCol>
                <a:gridCol w="5455873">
                  <a:extLst>
                    <a:ext uri="{9D8B030D-6E8A-4147-A177-3AD203B41FA5}">
                      <a16:colId xmlns="" xmlns:a16="http://schemas.microsoft.com/office/drawing/2014/main" val="631884360"/>
                    </a:ext>
                  </a:extLst>
                </a:gridCol>
                <a:gridCol w="5665692">
                  <a:extLst>
                    <a:ext uri="{9D8B030D-6E8A-4147-A177-3AD203B41FA5}">
                      <a16:colId xmlns="" xmlns:a16="http://schemas.microsoft.com/office/drawing/2014/main" val="3139418522"/>
                    </a:ext>
                  </a:extLst>
                </a:gridCol>
              </a:tblGrid>
              <a:tr h="57132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№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6571132"/>
                  </a:ext>
                </a:extLst>
              </a:tr>
              <a:tr h="2364717"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ru-RU" sz="3200" kern="1200" dirty="0">
                          <a:effectLst/>
                        </a:rPr>
                        <a:t>Если в каждой коробке </a:t>
                      </a:r>
                      <a:r>
                        <a:rPr lang="ru-RU" sz="3200" kern="1200" dirty="0" smtClean="0">
                          <a:effectLst/>
                        </a:rPr>
                        <a:t/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по </a:t>
                      </a:r>
                      <a:r>
                        <a:rPr lang="ru-RU" sz="3200" kern="1200" dirty="0">
                          <a:effectLst/>
                        </a:rPr>
                        <a:t>4 пирожных, то в 3 таких коробках будет </a:t>
                      </a:r>
                    </a:p>
                    <a:p>
                      <a:pPr algn="ctr" eaLnBrk="0" fontAlgn="base" hangingPunct="0"/>
                      <a:r>
                        <a:rPr lang="ru-RU" sz="3200" b="1" kern="1200" dirty="0">
                          <a:effectLst/>
                        </a:rPr>
                        <a:t>12 пирожных</a:t>
                      </a:r>
                      <a:r>
                        <a:rPr lang="ru-RU" sz="3200" kern="12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3200" b="1" kern="1200" dirty="0">
                          <a:effectLst/>
                        </a:rPr>
                        <a:t>4 ∙ 3 = 12 (п.) </a:t>
                      </a:r>
                      <a:endParaRPr lang="ru-RU" sz="3200" b="1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ru-RU" sz="3200" kern="1200" dirty="0">
                          <a:effectLst/>
                        </a:rPr>
                        <a:t>Если в парке посадили </a:t>
                      </a:r>
                      <a:r>
                        <a:rPr lang="ru-RU" sz="3200" kern="1200" dirty="0" smtClean="0">
                          <a:effectLst/>
                        </a:rPr>
                        <a:t/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18 </a:t>
                      </a:r>
                      <a:r>
                        <a:rPr lang="ru-RU" sz="3200" kern="1200" dirty="0" smtClean="0">
                          <a:effectLst/>
                        </a:rPr>
                        <a:t>берёз </a:t>
                      </a:r>
                      <a:r>
                        <a:rPr lang="ru-RU" sz="3200" kern="1200" dirty="0">
                          <a:effectLst/>
                        </a:rPr>
                        <a:t>в 2 </a:t>
                      </a:r>
                      <a:r>
                        <a:rPr lang="ru-RU" sz="3200" kern="1200" dirty="0" smtClean="0">
                          <a:effectLst/>
                        </a:rPr>
                        <a:t>ряда — </a:t>
                      </a:r>
                      <a:r>
                        <a:rPr lang="ru-RU" sz="3200" kern="1200" dirty="0">
                          <a:effectLst/>
                        </a:rPr>
                        <a:t>поровну </a:t>
                      </a:r>
                      <a:r>
                        <a:rPr lang="ru-RU" sz="3200" kern="1200" dirty="0" smtClean="0">
                          <a:effectLst/>
                        </a:rPr>
                        <a:t/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в </a:t>
                      </a:r>
                      <a:r>
                        <a:rPr lang="ru-RU" sz="3200" kern="1200" dirty="0">
                          <a:effectLst/>
                        </a:rPr>
                        <a:t>каждый, </a:t>
                      </a:r>
                      <a:r>
                        <a:rPr lang="ru-RU" sz="3200" kern="1200" dirty="0" smtClean="0">
                          <a:effectLst/>
                        </a:rPr>
                        <a:t>— то </a:t>
                      </a:r>
                      <a:r>
                        <a:rPr lang="ru-RU" sz="3200" kern="1200" dirty="0">
                          <a:effectLst/>
                        </a:rPr>
                        <a:t>в одном ряду посадили 9 </a:t>
                      </a:r>
                      <a:r>
                        <a:rPr lang="ru-RU" sz="3200" kern="1200" dirty="0" smtClean="0">
                          <a:effectLst/>
                        </a:rPr>
                        <a:t>берёз</a:t>
                      </a:r>
                      <a:r>
                        <a:rPr lang="ru-RU" sz="3200" kern="12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3200" kern="1200" dirty="0">
                          <a:effectLst/>
                        </a:rPr>
                        <a:t>18 : 2 = 9 (б.)</a:t>
                      </a:r>
                    </a:p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2074922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972E608-6097-4E85-B1FD-4183B10688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" y="4134678"/>
            <a:ext cx="2011714" cy="272332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7325906-795C-41CA-A014-B37D888F06BA}"/>
              </a:ext>
            </a:extLst>
          </p:cNvPr>
          <p:cNvSpPr/>
          <p:nvPr/>
        </p:nvSpPr>
        <p:spPr>
          <a:xfrm>
            <a:off x="514354" y="367553"/>
            <a:ext cx="11216811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Проверка правильности заполнения пропусков нужными ответами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8592936-B66D-4C20-B83F-008022FE07FF}"/>
              </a:ext>
            </a:extLst>
          </p:cNvPr>
          <p:cNvSpPr/>
          <p:nvPr/>
        </p:nvSpPr>
        <p:spPr>
          <a:xfrm>
            <a:off x="2772994" y="5141057"/>
            <a:ext cx="7769499" cy="17169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решения задач.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называются компоненты и результаты действий </a:t>
            </a:r>
            <a:r>
              <a:rPr lang="ru-RU" sz="2400" b="1" i="1" dirty="0">
                <a:solidFill>
                  <a:srgbClr val="FF0000"/>
                </a:solidFill>
              </a:rPr>
              <a:t>умножения</a:t>
            </a:r>
            <a:r>
              <a:rPr lang="ru-RU" sz="2400" b="1" i="1" dirty="0">
                <a:solidFill>
                  <a:schemeClr val="tx1"/>
                </a:solidFill>
              </a:rPr>
              <a:t> и </a:t>
            </a:r>
            <a:r>
              <a:rPr lang="ru-RU" sz="2400" b="1" i="1" dirty="0">
                <a:solidFill>
                  <a:srgbClr val="FF0000"/>
                </a:solidFill>
              </a:rPr>
              <a:t>деления</a:t>
            </a:r>
            <a:r>
              <a:rPr lang="ru-RU" sz="2400" b="1" i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619050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0188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398B136-68F6-4CC0-9102-FF63D60A26B8}"/>
              </a:ext>
            </a:extLst>
          </p:cNvPr>
          <p:cNvSpPr/>
          <p:nvPr/>
        </p:nvSpPr>
        <p:spPr>
          <a:xfrm>
            <a:off x="5172634" y="367553"/>
            <a:ext cx="2670599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B695503-6510-4BD0-8E65-F5E8EBBF059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566" y="1255060"/>
            <a:ext cx="5378822" cy="21739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9156BD3-3031-4227-9FDD-7BD88CEC7E3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6000" y="1255060"/>
            <a:ext cx="5477433" cy="21739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8BF961A-B07D-470F-BAB3-69B6C65E1366}"/>
              </a:ext>
            </a:extLst>
          </p:cNvPr>
          <p:cNvSpPr/>
          <p:nvPr/>
        </p:nvSpPr>
        <p:spPr>
          <a:xfrm>
            <a:off x="3953435" y="4598894"/>
            <a:ext cx="5836024" cy="15867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 smtClean="0">
                <a:solidFill>
                  <a:schemeClr val="tx1"/>
                </a:solidFill>
              </a:rPr>
              <a:t>друг у </a:t>
            </a:r>
            <a:r>
              <a:rPr lang="ru-RU" sz="2400" b="1" i="1" dirty="0">
                <a:solidFill>
                  <a:schemeClr val="tx1"/>
                </a:solidFill>
              </a:rPr>
              <a:t>друга знание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компонентов и результатов действий 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умножения</a:t>
            </a:r>
            <a:r>
              <a:rPr lang="ru-RU" sz="2400" b="1" i="1" dirty="0">
                <a:solidFill>
                  <a:schemeClr val="tx1"/>
                </a:solidFill>
              </a:rPr>
              <a:t> и </a:t>
            </a:r>
            <a:r>
              <a:rPr lang="ru-RU" sz="2400" b="1" i="1" dirty="0">
                <a:solidFill>
                  <a:srgbClr val="FF0000"/>
                </a:solidFill>
              </a:rPr>
              <a:t>деления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09881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purl.org/dc/terms/"/>
    <ds:schemaRef ds:uri="2547570a-e5f4-4946-a4c3-82580e42479e"/>
    <ds:schemaRef ds:uri="http://schemas.microsoft.com/office/2006/documentManagement/types"/>
    <ds:schemaRef ds:uri="http://purl.org/dc/elements/1.1/"/>
    <ds:schemaRef ds:uri="6ee78bd2-4339-4042-adc0-bcc646419980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19444</TotalTime>
  <Words>438</Words>
  <Application>Microsoft Office PowerPoint</Application>
  <PresentationFormat>Произвольный</PresentationFormat>
  <Paragraphs>148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     Использование приёма сравнения при решении трёх типов простых задач,  раскрывающих смысл арифметических действий  деления (на равные части, по содержанию) и умножения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295</cp:revision>
  <dcterms:created xsi:type="dcterms:W3CDTF">2022-11-26T19:01:26Z</dcterms:created>
  <dcterms:modified xsi:type="dcterms:W3CDTF">2025-06-19T14:14:56Z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