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15"/>
  </p:handoutMasterIdLst>
  <p:sldIdLst>
    <p:sldId id="263" r:id="rId5"/>
    <p:sldId id="422" r:id="rId6"/>
    <p:sldId id="440" r:id="rId7"/>
    <p:sldId id="444" r:id="rId8"/>
    <p:sldId id="443" r:id="rId9"/>
    <p:sldId id="448" r:id="rId10"/>
    <p:sldId id="338" r:id="rId11"/>
    <p:sldId id="445" r:id="rId12"/>
    <p:sldId id="446" r:id="rId13"/>
    <p:sldId id="32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641" y="109166"/>
            <a:ext cx="11028219" cy="2197393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типов простых задач: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раскрывающих смысл арифметического действия 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деления (по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содержанию, 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равные части)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53" y="109166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2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876016" y="1449199"/>
            <a:ext cx="841193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Возникали ли </a:t>
            </a:r>
            <a:r>
              <a:rPr lang="ru-RU" sz="2400" b="1" dirty="0"/>
              <a:t>у вас трудности при решении задач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r>
              <a:rPr lang="ru-RU" sz="2400" b="1" dirty="0"/>
              <a:t>деление?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993464" y="3159355"/>
            <a:ext cx="6638677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</a:t>
            </a:r>
            <a:r>
              <a:rPr lang="ru-RU" sz="2400" b="1" dirty="0" smtClean="0"/>
              <a:t>ли вам </a:t>
            </a:r>
            <a:r>
              <a:rPr lang="ru-RU" sz="2400" b="1" dirty="0"/>
              <a:t>вместе проверять правильность </a:t>
            </a:r>
            <a:r>
              <a:rPr lang="ru-RU" sz="2400" b="1" dirty="0" smtClean="0"/>
              <a:t>составления </a:t>
            </a:r>
            <a:r>
              <a:rPr lang="ru-RU" sz="2400" b="1" dirty="0"/>
              <a:t>и 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993464" y="4637419"/>
            <a:ext cx="6638677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при </a:t>
            </a:r>
            <a:r>
              <a:rPr lang="ru-RU" sz="2400" b="1" dirty="0" smtClean="0"/>
              <a:t>составлении и решении </a:t>
            </a:r>
            <a:r>
              <a:rPr lang="ru-RU" sz="2400" b="1" dirty="0"/>
              <a:t>задач?</a:t>
            </a:r>
          </a:p>
        </p:txBody>
      </p:sp>
    </p:spTree>
    <p:extLst>
      <p:ext uri="{BB962C8B-B14F-4D97-AF65-F5344CB8AC3E}">
        <p14:creationId xmlns:p14="http://schemas.microsoft.com/office/powerpoint/2010/main" val="24924632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385481" y="322350"/>
            <a:ext cx="11292165" cy="4483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задачи, обоснуйте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действия.</a:t>
            </a:r>
          </a:p>
          <a:p>
            <a:pPr indent="401955"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Ученики разделили между собой 12 фотографий. Каждый взял по 3 фотографии. Сколько учеников получили фотографии?</a:t>
            </a:r>
            <a:endParaRPr lang="ru-RU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12 фотографий. Их раздали поровну 3 ученикам. Сколько фотографий получил каждый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4251380" y="5468471"/>
            <a:ext cx="3368207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400" b="1" i="1" dirty="0">
                <a:solidFill>
                  <a:schemeClr val="tx1"/>
                </a:solidFill>
              </a:rPr>
              <a:t>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340659" y="301128"/>
            <a:ext cx="11663082" cy="4069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Ученики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разделили между собой 12 фотографий. Каждый взял по 3 фотографии. Сколько учеников получили фотографии?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ctr" eaLnBrk="0" fontAlgn="base" hangingPunct="0"/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 eaLnBrk="0" fontAlgn="base" hangingPunct="0"/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задачи нужно узнать, сколько раз по 3 содержится в 12. Значит, нужно 12 разделить на 3.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: 3 = 4 (уч.)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ученика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772996" y="4637420"/>
            <a:ext cx="6646010" cy="21403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объяснения  и решения 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называются компоненты и результат действия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4637420"/>
            <a:ext cx="1566630" cy="2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98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693459" y="4598894"/>
            <a:ext cx="57463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прочитайте 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расскажите друг другу.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98B136-68F6-4CC0-9102-FF63D60A26B8}"/>
              </a:ext>
            </a:extLst>
          </p:cNvPr>
          <p:cNvSpPr/>
          <p:nvPr/>
        </p:nvSpPr>
        <p:spPr>
          <a:xfrm>
            <a:off x="5172634" y="367553"/>
            <a:ext cx="2413021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691C63-94DB-4A6A-BAF5-F3692A31C20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12141" y="1568824"/>
            <a:ext cx="5907742" cy="22684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71156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510989" y="301128"/>
            <a:ext cx="11089340" cy="4698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фотографий. Их раздали поровну 3 ученикам. Сколько фотографий получил каждый ученик?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/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</a:t>
            </a:r>
            <a:endParaRPr lang="ru-RU" sz="3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/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задачи нужно узнать, сколько раз по 3 содержится в 12. Значит, нужно 12 разделить на 3.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: 3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(ф.)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фотографии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772996" y="5136777"/>
            <a:ext cx="6646010" cy="1420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объяснения  и решения задачи.</a:t>
            </a: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468632"/>
            <a:ext cx="1626913" cy="23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510989" y="1927412"/>
            <a:ext cx="11510682" cy="2494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49580" algn="just"/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457200" indent="449580" algn="just"/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 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: 3 = 4 (уч.)                      12 : 3 = 4 (ф.)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ученика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Ответ: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фотографии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772996" y="5235388"/>
            <a:ext cx="7025428" cy="1210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sz="2400" b="1" i="1" dirty="0">
                <a:solidFill>
                  <a:schemeClr val="tx1"/>
                </a:solidFill>
              </a:rPr>
              <a:t>сравните условия, вопросы и решения задач 1 и 2: чем они </a:t>
            </a:r>
            <a:r>
              <a:rPr lang="ru-RU" sz="2400" b="1" i="1" dirty="0">
                <a:solidFill>
                  <a:srgbClr val="FF0000"/>
                </a:solidFill>
              </a:rPr>
              <a:t>похожи </a:t>
            </a:r>
            <a:r>
              <a:rPr lang="ru-RU" sz="2400" b="1" i="1" dirty="0">
                <a:solidFill>
                  <a:schemeClr val="tx1"/>
                </a:solidFill>
              </a:rPr>
              <a:t>и чем </a:t>
            </a:r>
            <a:r>
              <a:rPr lang="ru-RU" sz="2400" b="1" i="1" dirty="0">
                <a:solidFill>
                  <a:srgbClr val="FF0000"/>
                </a:solidFill>
              </a:rPr>
              <a:t>отличаются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F0F8BD3-C690-4EA3-935A-413A8421E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40287"/>
              </p:ext>
            </p:extLst>
          </p:nvPr>
        </p:nvGraphicFramePr>
        <p:xfrm>
          <a:off x="796995" y="618566"/>
          <a:ext cx="10193734" cy="20583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96867">
                  <a:extLst>
                    <a:ext uri="{9D8B030D-6E8A-4147-A177-3AD203B41FA5}">
                      <a16:colId xmlns:a16="http://schemas.microsoft.com/office/drawing/2014/main" xmlns="" val="3395394197"/>
                    </a:ext>
                  </a:extLst>
                </a:gridCol>
                <a:gridCol w="5096867">
                  <a:extLst>
                    <a:ext uri="{9D8B030D-6E8A-4147-A177-3AD203B41FA5}">
                      <a16:colId xmlns:a16="http://schemas.microsoft.com/office/drawing/2014/main" xmlns="" val="2596860952"/>
                    </a:ext>
                  </a:extLst>
                </a:gridCol>
              </a:tblGrid>
              <a:tr h="1568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Задача 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Ученики разделили между собой </a:t>
                      </a:r>
                      <a:r>
                        <a:rPr lang="ru-RU" sz="2400" dirty="0" smtClean="0">
                          <a:effectLst/>
                        </a:rPr>
                        <a:t/>
                      </a:r>
                      <a:br>
                        <a:rPr lang="ru-RU" sz="2400" dirty="0" smtClean="0">
                          <a:effectLst/>
                        </a:rPr>
                      </a:br>
                      <a:r>
                        <a:rPr lang="ru-RU" sz="2400" dirty="0" smtClean="0">
                          <a:effectLst/>
                        </a:rPr>
                        <a:t>12 </a:t>
                      </a:r>
                      <a:r>
                        <a:rPr lang="ru-RU" sz="2400" dirty="0">
                          <a:effectLst/>
                        </a:rPr>
                        <a:t>фотографий. Каждый взял по </a:t>
                      </a:r>
                      <a:r>
                        <a:rPr lang="ru-RU" sz="2400" dirty="0" smtClean="0">
                          <a:effectLst/>
                        </a:rPr>
                        <a:t/>
                      </a:r>
                      <a:br>
                        <a:rPr lang="ru-RU" sz="2400" dirty="0" smtClean="0">
                          <a:effectLst/>
                        </a:rPr>
                      </a:br>
                      <a:r>
                        <a:rPr lang="ru-RU" sz="2400" dirty="0" smtClean="0">
                          <a:effectLst/>
                        </a:rPr>
                        <a:t>3 </a:t>
                      </a:r>
                      <a:r>
                        <a:rPr lang="ru-RU" sz="2400" dirty="0">
                          <a:effectLst/>
                        </a:rPr>
                        <a:t>фотографии. Сколько учеников получили фотографии?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Задача 2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Было 12 фотографий. Их раздали поровну 3 ученикам. Сколько фотографий получил каждый ученик?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552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775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" y="4269849"/>
            <a:ext cx="1855249" cy="253571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675529" y="5513294"/>
            <a:ext cx="5611906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деления.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7D88165-0144-4A72-9511-6F106BE242B5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24530" y="2043952"/>
            <a:ext cx="5991187" cy="24504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36585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10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31311"/>
            <a:ext cx="2027520" cy="282668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388660" y="4733365"/>
            <a:ext cx="6589058" cy="144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деления.</a:t>
            </a:r>
          </a:p>
          <a:p>
            <a:pPr algn="just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C75601-1DE7-4AA0-BDD9-D1CA51E32BEE}"/>
              </a:ext>
            </a:extLst>
          </p:cNvPr>
          <p:cNvSpPr txBox="1"/>
          <p:nvPr/>
        </p:nvSpPr>
        <p:spPr>
          <a:xfrm>
            <a:off x="4571587" y="229739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= 4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873249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2547570a-e5f4-4946-a4c3-82580e42479e"/>
    <ds:schemaRef ds:uri="http://www.w3.org/XML/1998/namespace"/>
    <ds:schemaRef ds:uri="http://schemas.openxmlformats.org/package/2006/metadata/core-properties"/>
    <ds:schemaRef ds:uri="6ee78bd2-4339-4042-adc0-bcc64641998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18020</TotalTime>
  <Words>367</Words>
  <Application>Microsoft Office PowerPoint</Application>
  <PresentationFormat>Произвольный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     Использование приёма сравнения при решении двух типов простых задач:  раскрывающих смысл арифметического действия  деления (по содержанию, на равные части)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282</cp:revision>
  <dcterms:created xsi:type="dcterms:W3CDTF">2022-11-26T19:01:26Z</dcterms:created>
  <dcterms:modified xsi:type="dcterms:W3CDTF">2025-06-19T12:36:44Z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