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17"/>
  </p:handoutMasterIdLst>
  <p:sldIdLst>
    <p:sldId id="263" r:id="rId5"/>
    <p:sldId id="422" r:id="rId6"/>
    <p:sldId id="440" r:id="rId7"/>
    <p:sldId id="324" r:id="rId8"/>
    <p:sldId id="443" r:id="rId9"/>
    <p:sldId id="444" r:id="rId10"/>
    <p:sldId id="338" r:id="rId11"/>
    <p:sldId id="357" r:id="rId12"/>
    <p:sldId id="442" r:id="rId13"/>
    <p:sldId id="445" r:id="rId14"/>
    <p:sldId id="446" r:id="rId15"/>
    <p:sldId id="32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12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Шилова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=""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641" y="109166"/>
            <a:ext cx="11028219" cy="2197393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двух типов простых задач: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раскрывающих смысл арифметических действий 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умножения </a:t>
            </a:r>
            <a:r>
              <a:rPr lang="ru-RU" sz="2400" b="1" dirty="0">
                <a:latin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деления (по содержанию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53" y="109166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1</a:t>
            </a: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10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675529" y="5513294"/>
            <a:ext cx="5751806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знание компонентов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результата действия деления.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7D88165-0144-4A72-9511-6F106BE242B5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224530" y="2043952"/>
            <a:ext cx="5991187" cy="24504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36585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10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388660" y="4733365"/>
            <a:ext cx="6589058" cy="144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компонентов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результата действия деления.</a:t>
            </a:r>
          </a:p>
          <a:p>
            <a:pPr algn="just"/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0C75601-1DE7-4AA0-BDD9-D1CA51E32BEE}"/>
              </a:ext>
            </a:extLst>
          </p:cNvPr>
          <p:cNvSpPr txBox="1"/>
          <p:nvPr/>
        </p:nvSpPr>
        <p:spPr>
          <a:xfrm>
            <a:off x="4571587" y="229739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6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6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= 4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873249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6016" y="1449199"/>
            <a:ext cx="841193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</a:t>
            </a:r>
            <a:r>
              <a:rPr lang="ru-RU" sz="2400" b="1" dirty="0" smtClean="0"/>
              <a:t>ли у </a:t>
            </a:r>
            <a:r>
              <a:rPr lang="ru-RU" sz="2400" b="1" dirty="0"/>
              <a:t>вас трудности при решении задач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 </a:t>
            </a:r>
            <a:r>
              <a:rPr lang="ru-RU" sz="2400" b="1" dirty="0"/>
              <a:t>умножение и деление?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993464" y="3159355"/>
            <a:ext cx="6638677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</a:t>
            </a:r>
            <a:r>
              <a:rPr lang="ru-RU" sz="2400" b="1" dirty="0" smtClean="0"/>
              <a:t>ли </a:t>
            </a:r>
            <a:r>
              <a:rPr lang="ru-RU" sz="2400" b="1" dirty="0" smtClean="0"/>
              <a:t>вам </a:t>
            </a:r>
            <a:r>
              <a:rPr lang="ru-RU" sz="2400" b="1" dirty="0"/>
              <a:t>вместе проверять правильность </a:t>
            </a:r>
            <a:r>
              <a:rPr lang="ru-RU" sz="2400" b="1" dirty="0" smtClean="0"/>
              <a:t>составления и </a:t>
            </a:r>
            <a:r>
              <a:rPr lang="ru-RU" sz="2400" b="1" dirty="0"/>
              <a:t>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993464" y="4637419"/>
            <a:ext cx="6638677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все затруднения, которые возникали </a:t>
            </a:r>
            <a:r>
              <a:rPr lang="ru-RU" sz="2400" b="1" dirty="0" smtClean="0"/>
              <a:t>при составлении и </a:t>
            </a:r>
            <a:r>
              <a:rPr lang="ru-RU" sz="2400" b="1" dirty="0"/>
              <a:t>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24924632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663691" y="683258"/>
            <a:ext cx="10864619" cy="520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задачи, обоснуйте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действия.</a:t>
            </a:r>
          </a:p>
          <a:p>
            <a:pPr indent="401955"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	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 eaLnBrk="0" fontAlgn="base" hangingPunct="0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соревнованиях участвовали 3 команды по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каждой. Сколько всего детей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участвовало </a:t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соревнованиях?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Вариант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 eaLnBrk="0" fontAlgn="base" hangingPunct="0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Бабушка распределила 15 роз в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букеты —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3 розы в каждый. Сколько получилось букетов?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4251379" y="5468471"/>
            <a:ext cx="4004123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запишите  </a:t>
            </a:r>
            <a:r>
              <a:rPr lang="ru-RU" sz="2800" b="1" i="1" dirty="0">
                <a:solidFill>
                  <a:schemeClr val="tx1"/>
                </a:solidFill>
              </a:rPr>
              <a:t>в 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510989" y="301128"/>
            <a:ext cx="11089340" cy="416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 eaLnBrk="0" fontAlgn="base" hangingPunct="0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соревнованиях участвовали 3 команды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6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в каждой. Сколько всего детей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участвовало в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соревнованиях?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610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 eaLnBrk="0" fontAlgn="base" hangingPunct="0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решения задачи нужно по 6 взять 3 раза. Значит, нужно 6 умножить на 3.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eaLnBrk="0" fontAlgn="base" hangingPunct="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= 18 (д.)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eaLnBrk="0" fontAlgn="base" hangingPunct="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18 детей.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772996" y="4464424"/>
            <a:ext cx="6646010" cy="2313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объяснения  и решения задачи.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Почему вы </a:t>
            </a:r>
            <a:r>
              <a:rPr lang="ru-RU" sz="2400" b="1" i="1" dirty="0" smtClean="0">
                <a:solidFill>
                  <a:schemeClr val="tx1"/>
                </a:solidFill>
              </a:rPr>
              <a:t>умножали </a:t>
            </a:r>
            <a:r>
              <a:rPr lang="ru-RU" sz="2400" b="1" i="1" dirty="0" smtClean="0">
                <a:solidFill>
                  <a:schemeClr val="tx1"/>
                </a:solidFill>
              </a:rPr>
              <a:t>6 на </a:t>
            </a:r>
            <a:r>
              <a:rPr lang="ru-RU" sz="2400" b="1" i="1" dirty="0">
                <a:solidFill>
                  <a:schemeClr val="tx1"/>
                </a:solidFill>
              </a:rPr>
              <a:t>3, а не 3 на 6?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называются компоненты и результат действия </a:t>
            </a:r>
            <a:r>
              <a:rPr lang="ru-RU" sz="2400" b="1" i="1" dirty="0">
                <a:solidFill>
                  <a:srgbClr val="FF0000"/>
                </a:solidFill>
              </a:rPr>
              <a:t>умножения</a:t>
            </a:r>
            <a:r>
              <a:rPr lang="ru-RU" sz="2400" b="1" i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798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3371485" y="4598894"/>
            <a:ext cx="6699793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рассмотрите схему и расскажите </a:t>
            </a:r>
            <a:r>
              <a:rPr lang="ru-RU" sz="2400" b="1" i="1" dirty="0">
                <a:solidFill>
                  <a:schemeClr val="tx1"/>
                </a:solidFill>
              </a:rPr>
              <a:t>друг другу.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398B136-68F6-4CC0-9102-FF63D60A26B8}"/>
              </a:ext>
            </a:extLst>
          </p:cNvPr>
          <p:cNvSpPr/>
          <p:nvPr/>
        </p:nvSpPr>
        <p:spPr>
          <a:xfrm>
            <a:off x="5172634" y="367553"/>
            <a:ext cx="2374385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B695503-6510-4BD0-8E65-F5E8EBBF059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59742" y="1470212"/>
            <a:ext cx="6723530" cy="22893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651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510989" y="301128"/>
            <a:ext cx="11089340" cy="4137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 eaLnBrk="0" fontAlgn="base" hangingPunct="0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Бабушка распределила 15 роз в букеты — по 3 розы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каждый. Сколько получилось букетов?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610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 eaLnBrk="0" fontAlgn="base" hangingPunct="0"/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решения задачи нужно узнать, сколько раз 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содержится в 15. Значит, нужно 15 разделить на 3.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= 5 (б.)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5 букетов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772996" y="4452730"/>
            <a:ext cx="6680722" cy="23250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объяснения  и решения задачи.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Почему в ответе 5 букетов, а не 5 роз?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называются компоненты и результат действия </a:t>
            </a:r>
            <a:r>
              <a:rPr lang="ru-RU" sz="2400" b="1" i="1" dirty="0">
                <a:solidFill>
                  <a:srgbClr val="FF0000"/>
                </a:solidFill>
              </a:rPr>
              <a:t>деления</a:t>
            </a:r>
            <a:r>
              <a:rPr lang="ru-RU" sz="2400" b="1" i="1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5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3358607" y="4598893"/>
            <a:ext cx="6596761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рассмотрите схему 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расскажите друг другу.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398B136-68F6-4CC0-9102-FF63D60A26B8}"/>
              </a:ext>
            </a:extLst>
          </p:cNvPr>
          <p:cNvSpPr/>
          <p:nvPr/>
        </p:nvSpPr>
        <p:spPr>
          <a:xfrm>
            <a:off x="5172635" y="367553"/>
            <a:ext cx="2335748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7691C63-94DB-4A6A-BAF5-F3692A31C20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12141" y="1568824"/>
            <a:ext cx="5907742" cy="22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15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675529" y="5513294"/>
            <a:ext cx="5611906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знание компонентов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результата действия умножения.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97F7B7D-F223-4788-9DB2-680E6162BE5B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2859742" y="2135016"/>
            <a:ext cx="6723530" cy="23921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23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388660" y="4733365"/>
            <a:ext cx="6589058" cy="144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компонентов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результата действия умножения.</a:t>
            </a:r>
          </a:p>
          <a:p>
            <a:pPr algn="just"/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0C75601-1DE7-4AA0-BDD9-D1CA51E32BEE}"/>
              </a:ext>
            </a:extLst>
          </p:cNvPr>
          <p:cNvSpPr txBox="1"/>
          <p:nvPr/>
        </p:nvSpPr>
        <p:spPr>
          <a:xfrm>
            <a:off x="4571587" y="229739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6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∙ 4 = 12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purl.org/dc/elements/1.1/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2547570a-e5f4-4946-a4c3-82580e42479e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ee78bd2-4339-4042-adc0-bcc646419980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18078</TotalTime>
  <Words>318</Words>
  <Application>Microsoft Office PowerPoint</Application>
  <PresentationFormat>Произвольный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     Использование приёма сравнения при решении двух типов простых задач:  раскрывающих смысл арифметических действий  умножения и деления (по содержанию)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275</cp:revision>
  <dcterms:created xsi:type="dcterms:W3CDTF">2022-11-26T19:01:26Z</dcterms:created>
  <dcterms:modified xsi:type="dcterms:W3CDTF">2025-06-19T12:14:43Z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