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4">
  <p:sldMasterIdLst>
    <p:sldMasterId id="2147483679" r:id="rId4"/>
  </p:sldMasterIdLst>
  <p:notesMasterIdLst>
    <p:notesMasterId r:id="rId23"/>
  </p:notesMasterIdLst>
  <p:handoutMasterIdLst>
    <p:handoutMasterId r:id="rId24"/>
  </p:handoutMasterIdLst>
  <p:sldIdLst>
    <p:sldId id="517" r:id="rId5"/>
    <p:sldId id="519" r:id="rId6"/>
    <p:sldId id="422" r:id="rId7"/>
    <p:sldId id="467" r:id="rId8"/>
    <p:sldId id="454" r:id="rId9"/>
    <p:sldId id="455" r:id="rId10"/>
    <p:sldId id="512" r:id="rId11"/>
    <p:sldId id="505" r:id="rId12"/>
    <p:sldId id="513" r:id="rId13"/>
    <p:sldId id="469" r:id="rId14"/>
    <p:sldId id="329" r:id="rId15"/>
    <p:sldId id="436" r:id="rId16"/>
    <p:sldId id="445" r:id="rId17"/>
    <p:sldId id="492" r:id="rId18"/>
    <p:sldId id="493" r:id="rId19"/>
    <p:sldId id="494" r:id="rId20"/>
    <p:sldId id="496" r:id="rId21"/>
    <p:sldId id="518" r:id="rId2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  <p:ext uri="{2D200454-40CA-4A62-9FC3-DE9A4176ACB9}">
      <p15:notesGuideLst xmlns=""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2" name="Автор" initials="A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DF1F6"/>
    <a:srgbClr val="FADFEB"/>
    <a:srgbClr val="DEF3F8"/>
    <a:srgbClr val="C0E9F2"/>
    <a:srgbClr val="F2FCEA"/>
    <a:srgbClr val="77A9D2"/>
    <a:srgbClr val="FF6965"/>
    <a:srgbClr val="52D0D4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C89EF96-8CEA-46FF-86C4-4CE0E7609802}" styleName="Светлый стиль 3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9CF1AB2-1976-4502-BF36-3FF5EA218861}" styleName="Средний стиль 4 —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8A107856-5554-42FB-B03E-39F5DBC370BA}" styleName="Средний стиль 4 — акцент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16D9F66E-5EB9-4882-86FB-DCBF35E3C3E4}" styleName="Средний стиль 4 — акцент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471" autoAdjust="0"/>
    <p:restoredTop sz="94660"/>
  </p:normalViewPr>
  <p:slideViewPr>
    <p:cSldViewPr snapToGrid="0">
      <p:cViewPr>
        <p:scale>
          <a:sx n="75" d="100"/>
          <a:sy n="75" d="100"/>
        </p:scale>
        <p:origin x="-684" y="-6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46" d="100"/>
        <a:sy n="46" d="100"/>
      </p:scale>
      <p:origin x="0" y="0"/>
    </p:cViewPr>
  </p:sorterViewPr>
  <p:notesViewPr>
    <p:cSldViewPr snapToGrid="0">
      <p:cViewPr varScale="1">
        <p:scale>
          <a:sx n="89" d="100"/>
          <a:sy n="89" d="100"/>
        </p:scale>
        <p:origin x="3798" y="1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commentAuthors" Target="commentAuthor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notesMaster" Target="notesMasters/notesMaster1.xml"/><Relationship Id="rId28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2EDF3F9-A383-40CF-841B-6426D82ECB85}" type="datetimeFigureOut">
              <a:rPr lang="ru-RU" smtClean="0"/>
              <a:t>23.05.2025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9BDF9E2-D527-45E4-B727-833247D273A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5527582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29D2A00-979E-4D72-B229-C89BE518413A}" type="datetimeFigureOut">
              <a:rPr lang="ru-RU" smtClean="0"/>
              <a:t>23.05.2025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2EE2697-963B-4AC6-B773-C023283D96A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631308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7C1090-3A2C-4D58-A45A-588F07A27CC4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8422772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7C1090-3A2C-4D58-A45A-588F07A27CC4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851840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3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12" Type="http://schemas.openxmlformats.org/officeDocument/2006/relationships/image" Target="../media/image12.png"/><Relationship Id="rId17" Type="http://schemas.openxmlformats.org/officeDocument/2006/relationships/image" Target="../media/image17.png"/><Relationship Id="rId2" Type="http://schemas.openxmlformats.org/officeDocument/2006/relationships/image" Target="../media/image2.wmf"/><Relationship Id="rId16" Type="http://schemas.openxmlformats.org/officeDocument/2006/relationships/image" Target="../media/image16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5" Type="http://schemas.openxmlformats.org/officeDocument/2006/relationships/image" Target="../media/image15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png"/><Relationship Id="rId14" Type="http://schemas.openxmlformats.org/officeDocument/2006/relationships/image" Target="../media/image14.png"/></Relationships>
</file>

<file path=ppt/slideLayouts/_rels/slideLayout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3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12" Type="http://schemas.openxmlformats.org/officeDocument/2006/relationships/image" Target="../media/image12.png"/><Relationship Id="rId2" Type="http://schemas.openxmlformats.org/officeDocument/2006/relationships/image" Target="../media/image18.png"/><Relationship Id="rId16" Type="http://schemas.openxmlformats.org/officeDocument/2006/relationships/image" Target="../media/image16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19.png"/><Relationship Id="rId15" Type="http://schemas.openxmlformats.org/officeDocument/2006/relationships/image" Target="../media/image15.png"/><Relationship Id="rId10" Type="http://schemas.openxmlformats.org/officeDocument/2006/relationships/image" Target="../media/image20.png"/><Relationship Id="rId4" Type="http://schemas.openxmlformats.org/officeDocument/2006/relationships/image" Target="../media/image4.png"/><Relationship Id="rId9" Type="http://schemas.openxmlformats.org/officeDocument/2006/relationships/image" Target="../media/image9.png"/><Relationship Id="rId14" Type="http://schemas.openxmlformats.org/officeDocument/2006/relationships/image" Target="../media/image14.png"/></Relationships>
</file>

<file path=ppt/slideLayouts/_rels/slideLayout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4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12" Type="http://schemas.openxmlformats.org/officeDocument/2006/relationships/image" Target="../media/image13.png"/><Relationship Id="rId2" Type="http://schemas.openxmlformats.org/officeDocument/2006/relationships/image" Target="../media/image3.png"/><Relationship Id="rId16" Type="http://schemas.openxmlformats.org/officeDocument/2006/relationships/image" Target="../media/image2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5" Type="http://schemas.openxmlformats.org/officeDocument/2006/relationships/image" Target="../media/image6.png"/><Relationship Id="rId15" Type="http://schemas.openxmlformats.org/officeDocument/2006/relationships/image" Target="../media/image16.png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21.png"/><Relationship Id="rId14" Type="http://schemas.openxmlformats.org/officeDocument/2006/relationships/image" Target="../media/image15.png"/></Relationships>
</file>

<file path=ppt/slideLayouts/_rels/slideLayout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4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12" Type="http://schemas.openxmlformats.org/officeDocument/2006/relationships/image" Target="../media/image13.png"/><Relationship Id="rId2" Type="http://schemas.openxmlformats.org/officeDocument/2006/relationships/image" Target="../media/image3.png"/><Relationship Id="rId16" Type="http://schemas.openxmlformats.org/officeDocument/2006/relationships/image" Target="../media/image2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5" Type="http://schemas.openxmlformats.org/officeDocument/2006/relationships/image" Target="../media/image6.png"/><Relationship Id="rId15" Type="http://schemas.openxmlformats.org/officeDocument/2006/relationships/image" Target="../media/image16.png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21.png"/><Relationship Id="rId14" Type="http://schemas.openxmlformats.org/officeDocument/2006/relationships/image" Target="../media/image15.png"/></Relationships>
</file>

<file path=ppt/slideLayouts/_rels/slideLayout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4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12" Type="http://schemas.openxmlformats.org/officeDocument/2006/relationships/image" Target="../media/image13.png"/><Relationship Id="rId2" Type="http://schemas.openxmlformats.org/officeDocument/2006/relationships/image" Target="../media/image3.png"/><Relationship Id="rId16" Type="http://schemas.openxmlformats.org/officeDocument/2006/relationships/image" Target="../media/image24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5" Type="http://schemas.openxmlformats.org/officeDocument/2006/relationships/image" Target="../media/image6.png"/><Relationship Id="rId15" Type="http://schemas.openxmlformats.org/officeDocument/2006/relationships/image" Target="../media/image16.png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21.png"/><Relationship Id="rId14" Type="http://schemas.openxmlformats.org/officeDocument/2006/relationships/image" Target="../media/image15.png"/></Relationships>
</file>

<file path=ppt/slideLayouts/_rels/slideLayout6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4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12" Type="http://schemas.openxmlformats.org/officeDocument/2006/relationships/image" Target="../media/image13.png"/><Relationship Id="rId2" Type="http://schemas.openxmlformats.org/officeDocument/2006/relationships/image" Target="../media/image3.png"/><Relationship Id="rId16" Type="http://schemas.openxmlformats.org/officeDocument/2006/relationships/image" Target="../media/image16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5" Type="http://schemas.openxmlformats.org/officeDocument/2006/relationships/image" Target="../media/image6.png"/><Relationship Id="rId15" Type="http://schemas.openxmlformats.org/officeDocument/2006/relationships/image" Target="../media/image25.png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21.png"/><Relationship Id="rId14" Type="http://schemas.openxmlformats.org/officeDocument/2006/relationships/image" Target="../media/image15.pn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206992" y="1801368"/>
            <a:ext cx="9144000" cy="1271668"/>
          </a:xfrm>
          <a:prstGeom prst="rect">
            <a:avLst/>
          </a:prstGeom>
        </p:spPr>
        <p:txBody>
          <a:bodyPr anchor="b"/>
          <a:lstStyle>
            <a:lvl1pPr algn="ctr">
              <a:defRPr sz="60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215012" y="4566542"/>
            <a:ext cx="5761973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RU" dirty="0"/>
          </a:p>
        </p:txBody>
      </p:sp>
      <p:pic>
        <p:nvPicPr>
          <p:cNvPr id="16" name="Рисунок 1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38951" y="3112387"/>
            <a:ext cx="682266" cy="707402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7922" y="617943"/>
            <a:ext cx="504825" cy="571500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8511789" y="4694476"/>
            <a:ext cx="930391" cy="1227599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50992" y="144368"/>
            <a:ext cx="542925" cy="523875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22542" y="5334195"/>
            <a:ext cx="619050" cy="785717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66701" y="793708"/>
            <a:ext cx="504439" cy="573226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8035" y="3237635"/>
            <a:ext cx="505836" cy="527829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03545" y="3532354"/>
            <a:ext cx="1837994" cy="1347613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423" y="1849821"/>
            <a:ext cx="608569" cy="692510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 userDrawn="1"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78372" y="2012025"/>
            <a:ext cx="714375" cy="752475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0272" y="5066318"/>
            <a:ext cx="1038023" cy="707153"/>
          </a:xfrm>
          <a:prstGeom prst="rect">
            <a:avLst/>
          </a:prstGeom>
        </p:spPr>
      </p:pic>
      <p:pic>
        <p:nvPicPr>
          <p:cNvPr id="27" name="Рисунок 26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438" y="272246"/>
            <a:ext cx="1860164" cy="1311905"/>
          </a:xfrm>
          <a:prstGeom prst="rect">
            <a:avLst/>
          </a:prstGeom>
        </p:spPr>
      </p:pic>
      <p:pic>
        <p:nvPicPr>
          <p:cNvPr id="28" name="Рисунок 27"/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22542" y="842568"/>
            <a:ext cx="576489" cy="549676"/>
          </a:xfrm>
          <a:prstGeom prst="rect">
            <a:avLst/>
          </a:prstGeom>
        </p:spPr>
      </p:pic>
      <p:pic>
        <p:nvPicPr>
          <p:cNvPr id="29" name="Рисунок 28"/>
          <p:cNvPicPr>
            <a:picLocks noChangeAspect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0685" y="422756"/>
            <a:ext cx="1363851" cy="480937"/>
          </a:xfrm>
          <a:prstGeom prst="rect">
            <a:avLst/>
          </a:prstGeom>
        </p:spPr>
      </p:pic>
      <p:pic>
        <p:nvPicPr>
          <p:cNvPr id="30" name="Рисунок 1"/>
          <p:cNvPicPr>
            <a:picLocks noChangeAspect="1"/>
          </p:cNvPicPr>
          <p:nvPr userDrawn="1"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275" y="3034817"/>
            <a:ext cx="3191652" cy="317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6653659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3500">
        <p15:prstTrans prst="drape"/>
      </p:transition>
    </mc:Choice>
    <mc:Fallback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Макет_вопроса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1656369" y="1535331"/>
            <a:ext cx="7376894" cy="571230"/>
          </a:xfrm>
          <a:prstGeom prst="rect">
            <a:avLst/>
          </a:prstGeom>
          <a:noFill/>
          <a:ln w="38100">
            <a:noFill/>
          </a:ln>
        </p:spPr>
        <p:txBody>
          <a:bodyPr vert="horz" lIns="91440" tIns="45720" rIns="91440" bIns="45720" rtlCol="0" anchor="ctr">
            <a:normAutofit/>
          </a:bodyPr>
          <a:lstStyle>
            <a:lvl1pPr algn="l">
              <a:defRPr lang="ru-RU" sz="4000" kern="1200" smtClean="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ea typeface="+mj-ea"/>
                <a:cs typeface="Segoe UI Light" panose="020B0502040204020203" pitchFamily="34" charset="0"/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10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7934546" y="4199766"/>
            <a:ext cx="3375206" cy="547189"/>
          </a:xfrm>
          <a:prstGeom prst="rect">
            <a:avLst/>
          </a:prstGeom>
          <a:solidFill>
            <a:schemeClr val="bg1"/>
          </a:solidFill>
          <a:ln w="28575">
            <a:noFill/>
            <a:prstDash val="sysDash"/>
          </a:ln>
        </p:spPr>
        <p:txBody>
          <a:bodyPr anchor="ctr"/>
          <a:lstStyle>
            <a:lvl1pPr marL="0" indent="0" algn="ctr">
              <a:buFontTx/>
              <a:buNone/>
              <a:defRPr sz="20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 marL="3429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6858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0287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13716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Правильный ответ</a:t>
            </a:r>
            <a:endParaRPr lang="en-US" dirty="0"/>
          </a:p>
        </p:txBody>
      </p:sp>
      <p:sp>
        <p:nvSpPr>
          <p:cNvPr id="11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7934546" y="4861231"/>
            <a:ext cx="3375206" cy="547189"/>
          </a:xfrm>
          <a:prstGeom prst="rect">
            <a:avLst/>
          </a:prstGeom>
          <a:solidFill>
            <a:schemeClr val="bg1"/>
          </a:solidFill>
          <a:ln w="28575">
            <a:noFill/>
            <a:prstDash val="sysDash"/>
          </a:ln>
        </p:spPr>
        <p:txBody>
          <a:bodyPr anchor="ctr"/>
          <a:lstStyle>
            <a:lvl1pPr marL="0" indent="0" algn="ctr">
              <a:buFontTx/>
              <a:buNone/>
              <a:defRPr sz="20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Неправильный ответ</a:t>
            </a:r>
            <a:endParaRPr lang="en-US" dirty="0"/>
          </a:p>
        </p:txBody>
      </p:sp>
      <p:sp>
        <p:nvSpPr>
          <p:cNvPr id="12" name="Text Placeholder 10"/>
          <p:cNvSpPr>
            <a:spLocks noGrp="1"/>
          </p:cNvSpPr>
          <p:nvPr>
            <p:ph type="body" sz="quarter" idx="15" hasCustomPrompt="1"/>
          </p:nvPr>
        </p:nvSpPr>
        <p:spPr>
          <a:xfrm>
            <a:off x="7934547" y="5522696"/>
            <a:ext cx="3375206" cy="547189"/>
          </a:xfrm>
          <a:prstGeom prst="rect">
            <a:avLst/>
          </a:prstGeom>
          <a:solidFill>
            <a:schemeClr val="bg1"/>
          </a:solidFill>
          <a:ln w="28575">
            <a:noFill/>
            <a:prstDash val="sysDash"/>
          </a:ln>
        </p:spPr>
        <p:txBody>
          <a:bodyPr anchor="ctr"/>
          <a:lstStyle>
            <a:lvl1pPr marL="0" indent="0" algn="ctr">
              <a:buFontTx/>
              <a:buNone/>
              <a:defRPr sz="20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 marL="3429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6858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0287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13716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Неправильный ответ</a:t>
            </a:r>
            <a:endParaRPr lang="en-US" dirty="0"/>
          </a:p>
        </p:txBody>
      </p:sp>
      <p:pic>
        <p:nvPicPr>
          <p:cNvPr id="4" name="Рисунок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622" y="3159355"/>
            <a:ext cx="2227716" cy="31752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6529" y="3327682"/>
            <a:ext cx="590083" cy="611823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3078" y="847813"/>
            <a:ext cx="362824" cy="410744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767404">
            <a:off x="10590062" y="3097525"/>
            <a:ext cx="516972" cy="682115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04107" y="397621"/>
            <a:ext cx="382530" cy="369108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10224" y="816747"/>
            <a:ext cx="470785" cy="597534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0542" y="816747"/>
            <a:ext cx="335160" cy="380864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9977" y="2586264"/>
            <a:ext cx="351849" cy="367147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81066" y="1360529"/>
            <a:ext cx="1481355" cy="1086126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296" y="1828894"/>
            <a:ext cx="573085" cy="652131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 userDrawn="1"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92087" y="2714619"/>
            <a:ext cx="416339" cy="438544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4165" y="5129123"/>
            <a:ext cx="1042447" cy="710168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296" y="267395"/>
            <a:ext cx="1645961" cy="1160836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88509" y="287281"/>
            <a:ext cx="555294" cy="529466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8913" y="393674"/>
            <a:ext cx="1809750" cy="638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1611748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3500">
        <p15:prstTrans prst="drape"/>
      </p:transition>
    </mc:Choice>
    <mc:Fallback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Макет_вопроса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1656369" y="1535331"/>
            <a:ext cx="5731659" cy="571230"/>
          </a:xfrm>
          <a:prstGeom prst="rect">
            <a:avLst/>
          </a:prstGeom>
          <a:noFill/>
          <a:ln w="38100">
            <a:noFill/>
          </a:ln>
        </p:spPr>
        <p:txBody>
          <a:bodyPr vert="horz" lIns="91440" tIns="45720" rIns="91440" bIns="45720" rtlCol="0" anchor="ctr">
            <a:normAutofit/>
          </a:bodyPr>
          <a:lstStyle>
            <a:lvl1pPr algn="l">
              <a:defRPr lang="ru-RU" sz="4000" kern="1200" smtClean="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ea typeface="+mj-ea"/>
                <a:cs typeface="Segoe UI Light" panose="020B0502040204020203" pitchFamily="34" charset="0"/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10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7934546" y="4199766"/>
            <a:ext cx="3375206" cy="547189"/>
          </a:xfrm>
          <a:prstGeom prst="rect">
            <a:avLst/>
          </a:prstGeom>
          <a:solidFill>
            <a:schemeClr val="bg1"/>
          </a:solidFill>
          <a:ln w="28575">
            <a:noFill/>
            <a:prstDash val="sysDash"/>
          </a:ln>
        </p:spPr>
        <p:txBody>
          <a:bodyPr anchor="ctr"/>
          <a:lstStyle>
            <a:lvl1pPr marL="0" indent="0" algn="ctr">
              <a:buFontTx/>
              <a:buNone/>
              <a:defRPr sz="20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 marL="3429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6858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0287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13716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Правильный ответ</a:t>
            </a:r>
            <a:endParaRPr lang="en-US" dirty="0"/>
          </a:p>
        </p:txBody>
      </p:sp>
      <p:sp>
        <p:nvSpPr>
          <p:cNvPr id="11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7934546" y="4861231"/>
            <a:ext cx="3375206" cy="547189"/>
          </a:xfrm>
          <a:prstGeom prst="rect">
            <a:avLst/>
          </a:prstGeom>
          <a:solidFill>
            <a:schemeClr val="bg1"/>
          </a:solidFill>
          <a:ln w="28575">
            <a:noFill/>
            <a:prstDash val="sysDash"/>
          </a:ln>
        </p:spPr>
        <p:txBody>
          <a:bodyPr anchor="ctr"/>
          <a:lstStyle>
            <a:lvl1pPr marL="0" indent="0" algn="ctr">
              <a:buFontTx/>
              <a:buNone/>
              <a:defRPr sz="20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Неправильный ответ</a:t>
            </a:r>
            <a:endParaRPr lang="en-US" dirty="0"/>
          </a:p>
        </p:txBody>
      </p:sp>
      <p:sp>
        <p:nvSpPr>
          <p:cNvPr id="12" name="Text Placeholder 10"/>
          <p:cNvSpPr>
            <a:spLocks noGrp="1"/>
          </p:cNvSpPr>
          <p:nvPr>
            <p:ph type="body" sz="quarter" idx="15" hasCustomPrompt="1"/>
          </p:nvPr>
        </p:nvSpPr>
        <p:spPr>
          <a:xfrm>
            <a:off x="7934547" y="5522696"/>
            <a:ext cx="3375206" cy="547189"/>
          </a:xfrm>
          <a:prstGeom prst="rect">
            <a:avLst/>
          </a:prstGeom>
          <a:solidFill>
            <a:schemeClr val="bg1"/>
          </a:solidFill>
          <a:ln w="28575">
            <a:noFill/>
            <a:prstDash val="sysDash"/>
          </a:ln>
        </p:spPr>
        <p:txBody>
          <a:bodyPr anchor="ctr"/>
          <a:lstStyle>
            <a:lvl1pPr marL="0" indent="0" algn="ctr">
              <a:buFontTx/>
              <a:buNone/>
              <a:defRPr sz="20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 marL="3429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6858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0287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13716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Неправильный ответ</a:t>
            </a:r>
            <a:endParaRPr lang="en-US" dirty="0"/>
          </a:p>
        </p:txBody>
      </p:sp>
      <p:pic>
        <p:nvPicPr>
          <p:cNvPr id="5" name="Рисунок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9757" y="3029195"/>
            <a:ext cx="864489" cy="896339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3078" y="847813"/>
            <a:ext cx="362824" cy="410744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767404">
            <a:off x="10435976" y="2978990"/>
            <a:ext cx="638694" cy="842721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94507" y="574535"/>
            <a:ext cx="382530" cy="369108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94864" y="670328"/>
            <a:ext cx="586145" cy="743953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1835" y="918926"/>
            <a:ext cx="408635" cy="464358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3889" y="2352592"/>
            <a:ext cx="500801" cy="522575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34482" y="1106414"/>
            <a:ext cx="1827940" cy="1340241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296" y="1828894"/>
            <a:ext cx="573085" cy="652131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 userDrawn="1"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8861" y="2875167"/>
            <a:ext cx="416339" cy="438544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 userDrawn="1"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4165" y="5129123"/>
            <a:ext cx="1042447" cy="710168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296" y="267395"/>
            <a:ext cx="1645961" cy="1160836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88509" y="287281"/>
            <a:ext cx="555294" cy="529466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0969" y="351240"/>
            <a:ext cx="1809750" cy="638175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3838" y="3159355"/>
            <a:ext cx="2395938" cy="317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4965027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3500">
        <p15:prstTrans prst="drape"/>
      </p:transition>
    </mc:Choice>
    <mc:Fallback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Макет_вопроса_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1656369" y="1535331"/>
            <a:ext cx="5731659" cy="571230"/>
          </a:xfrm>
          <a:prstGeom prst="rect">
            <a:avLst/>
          </a:prstGeom>
          <a:noFill/>
          <a:ln w="38100">
            <a:noFill/>
          </a:ln>
        </p:spPr>
        <p:txBody>
          <a:bodyPr vert="horz" lIns="91440" tIns="45720" rIns="91440" bIns="45720" rtlCol="0" anchor="ctr">
            <a:normAutofit/>
          </a:bodyPr>
          <a:lstStyle>
            <a:lvl1pPr algn="l">
              <a:defRPr lang="ru-RU" sz="4000" kern="1200" smtClean="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ea typeface="+mj-ea"/>
                <a:cs typeface="Segoe UI Light" panose="020B0502040204020203" pitchFamily="34" charset="0"/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10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7934546" y="4199766"/>
            <a:ext cx="3375206" cy="547189"/>
          </a:xfrm>
          <a:prstGeom prst="rect">
            <a:avLst/>
          </a:prstGeom>
          <a:solidFill>
            <a:schemeClr val="bg1"/>
          </a:solidFill>
          <a:ln w="28575">
            <a:noFill/>
            <a:prstDash val="sysDash"/>
          </a:ln>
        </p:spPr>
        <p:txBody>
          <a:bodyPr anchor="ctr"/>
          <a:lstStyle>
            <a:lvl1pPr marL="0" indent="0" algn="ctr">
              <a:buFontTx/>
              <a:buNone/>
              <a:defRPr sz="20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 marL="3429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6858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0287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13716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Правильный ответ</a:t>
            </a:r>
            <a:endParaRPr lang="en-US" dirty="0"/>
          </a:p>
        </p:txBody>
      </p:sp>
      <p:sp>
        <p:nvSpPr>
          <p:cNvPr id="11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7934546" y="4861231"/>
            <a:ext cx="3375206" cy="547189"/>
          </a:xfrm>
          <a:prstGeom prst="rect">
            <a:avLst/>
          </a:prstGeom>
          <a:solidFill>
            <a:schemeClr val="bg1"/>
          </a:solidFill>
          <a:ln w="28575">
            <a:noFill/>
            <a:prstDash val="sysDash"/>
          </a:ln>
        </p:spPr>
        <p:txBody>
          <a:bodyPr anchor="ctr"/>
          <a:lstStyle>
            <a:lvl1pPr marL="0" indent="0" algn="ctr">
              <a:buFontTx/>
              <a:buNone/>
              <a:defRPr sz="20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Неправильный ответ</a:t>
            </a:r>
            <a:endParaRPr lang="en-US" dirty="0"/>
          </a:p>
        </p:txBody>
      </p:sp>
      <p:sp>
        <p:nvSpPr>
          <p:cNvPr id="12" name="Text Placeholder 10"/>
          <p:cNvSpPr>
            <a:spLocks noGrp="1"/>
          </p:cNvSpPr>
          <p:nvPr>
            <p:ph type="body" sz="quarter" idx="15" hasCustomPrompt="1"/>
          </p:nvPr>
        </p:nvSpPr>
        <p:spPr>
          <a:xfrm>
            <a:off x="7934547" y="5522696"/>
            <a:ext cx="3375206" cy="547189"/>
          </a:xfrm>
          <a:prstGeom prst="rect">
            <a:avLst/>
          </a:prstGeom>
          <a:solidFill>
            <a:schemeClr val="bg1"/>
          </a:solidFill>
          <a:ln w="28575">
            <a:noFill/>
            <a:prstDash val="sysDash"/>
          </a:ln>
        </p:spPr>
        <p:txBody>
          <a:bodyPr anchor="ctr"/>
          <a:lstStyle>
            <a:lvl1pPr marL="0" indent="0" algn="ctr">
              <a:buFontTx/>
              <a:buNone/>
              <a:defRPr sz="20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 marL="3429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6858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0287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13716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Неправильный ответ</a:t>
            </a:r>
            <a:endParaRPr lang="en-US" dirty="0"/>
          </a:p>
        </p:txBody>
      </p:sp>
      <p:pic>
        <p:nvPicPr>
          <p:cNvPr id="5" name="Рисунок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9757" y="3029195"/>
            <a:ext cx="864489" cy="896339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3078" y="847813"/>
            <a:ext cx="362824" cy="410744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767404">
            <a:off x="10435976" y="2978990"/>
            <a:ext cx="638694" cy="842721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94507" y="574535"/>
            <a:ext cx="382530" cy="369108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94864" y="670328"/>
            <a:ext cx="586145" cy="743953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1835" y="918926"/>
            <a:ext cx="408635" cy="464358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3889" y="2352592"/>
            <a:ext cx="500801" cy="522575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34482" y="1106414"/>
            <a:ext cx="1827940" cy="1340241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296" y="1828894"/>
            <a:ext cx="573085" cy="652131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 userDrawn="1"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8861" y="2875167"/>
            <a:ext cx="416339" cy="438544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 userDrawn="1"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4165" y="5129123"/>
            <a:ext cx="1042447" cy="710168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296" y="267395"/>
            <a:ext cx="1645961" cy="1160836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88509" y="287281"/>
            <a:ext cx="555294" cy="529466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6981" y="468239"/>
            <a:ext cx="1809750" cy="638175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6508" y="3273631"/>
            <a:ext cx="2580572" cy="317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9116680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3500">
        <p15:prstTrans prst="drape"/>
      </p:transition>
    </mc:Choice>
    <mc:Fallback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Макет_вопроса_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1656369" y="1535331"/>
            <a:ext cx="5731659" cy="571230"/>
          </a:xfrm>
          <a:prstGeom prst="rect">
            <a:avLst/>
          </a:prstGeom>
          <a:noFill/>
          <a:ln w="38100">
            <a:noFill/>
          </a:ln>
        </p:spPr>
        <p:txBody>
          <a:bodyPr vert="horz" lIns="91440" tIns="45720" rIns="91440" bIns="45720" rtlCol="0" anchor="ctr">
            <a:normAutofit/>
          </a:bodyPr>
          <a:lstStyle>
            <a:lvl1pPr algn="l">
              <a:defRPr lang="ru-RU" sz="4000" kern="1200" smtClean="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ea typeface="+mj-ea"/>
                <a:cs typeface="Segoe UI Light" panose="020B0502040204020203" pitchFamily="34" charset="0"/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10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7934546" y="4199766"/>
            <a:ext cx="3375206" cy="547189"/>
          </a:xfrm>
          <a:prstGeom prst="rect">
            <a:avLst/>
          </a:prstGeom>
          <a:solidFill>
            <a:schemeClr val="bg1"/>
          </a:solidFill>
          <a:ln w="28575">
            <a:noFill/>
            <a:prstDash val="sysDash"/>
          </a:ln>
        </p:spPr>
        <p:txBody>
          <a:bodyPr anchor="ctr"/>
          <a:lstStyle>
            <a:lvl1pPr marL="0" indent="0" algn="ctr">
              <a:buFontTx/>
              <a:buNone/>
              <a:defRPr sz="20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 marL="3429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6858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0287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13716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Правильный ответ</a:t>
            </a:r>
            <a:endParaRPr lang="en-US" dirty="0"/>
          </a:p>
        </p:txBody>
      </p:sp>
      <p:sp>
        <p:nvSpPr>
          <p:cNvPr id="11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7934546" y="4861231"/>
            <a:ext cx="3375206" cy="547189"/>
          </a:xfrm>
          <a:prstGeom prst="rect">
            <a:avLst/>
          </a:prstGeom>
          <a:solidFill>
            <a:schemeClr val="bg1"/>
          </a:solidFill>
          <a:ln w="28575">
            <a:noFill/>
            <a:prstDash val="sysDash"/>
          </a:ln>
        </p:spPr>
        <p:txBody>
          <a:bodyPr anchor="ctr"/>
          <a:lstStyle>
            <a:lvl1pPr marL="0" indent="0" algn="ctr">
              <a:buFontTx/>
              <a:buNone/>
              <a:defRPr sz="20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Неправильный ответ</a:t>
            </a:r>
            <a:endParaRPr lang="en-US" dirty="0"/>
          </a:p>
        </p:txBody>
      </p:sp>
      <p:sp>
        <p:nvSpPr>
          <p:cNvPr id="12" name="Text Placeholder 10"/>
          <p:cNvSpPr>
            <a:spLocks noGrp="1"/>
          </p:cNvSpPr>
          <p:nvPr>
            <p:ph type="body" sz="quarter" idx="15" hasCustomPrompt="1"/>
          </p:nvPr>
        </p:nvSpPr>
        <p:spPr>
          <a:xfrm>
            <a:off x="7934547" y="5522696"/>
            <a:ext cx="3375206" cy="547189"/>
          </a:xfrm>
          <a:prstGeom prst="rect">
            <a:avLst/>
          </a:prstGeom>
          <a:solidFill>
            <a:schemeClr val="bg1"/>
          </a:solidFill>
          <a:ln w="28575">
            <a:noFill/>
            <a:prstDash val="sysDash"/>
          </a:ln>
        </p:spPr>
        <p:txBody>
          <a:bodyPr anchor="ctr"/>
          <a:lstStyle>
            <a:lvl1pPr marL="0" indent="0" algn="ctr">
              <a:buFontTx/>
              <a:buNone/>
              <a:defRPr sz="20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 marL="3429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6858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0287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13716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Неправильный ответ</a:t>
            </a:r>
            <a:endParaRPr lang="en-US" dirty="0"/>
          </a:p>
        </p:txBody>
      </p:sp>
      <p:pic>
        <p:nvPicPr>
          <p:cNvPr id="5" name="Рисунок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9757" y="3029195"/>
            <a:ext cx="864489" cy="896339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3078" y="847813"/>
            <a:ext cx="362824" cy="410744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767404">
            <a:off x="10435976" y="2978990"/>
            <a:ext cx="638694" cy="842721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94507" y="574535"/>
            <a:ext cx="382530" cy="369108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94864" y="670328"/>
            <a:ext cx="586145" cy="743953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1835" y="918926"/>
            <a:ext cx="408635" cy="464358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3889" y="2352592"/>
            <a:ext cx="500801" cy="522575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34482" y="1106414"/>
            <a:ext cx="1827940" cy="1340241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296" y="1828894"/>
            <a:ext cx="573085" cy="652131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 userDrawn="1"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8861" y="2875167"/>
            <a:ext cx="416339" cy="438544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 userDrawn="1"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4165" y="5129123"/>
            <a:ext cx="1042447" cy="710168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296" y="267395"/>
            <a:ext cx="1645961" cy="1160836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88509" y="287281"/>
            <a:ext cx="555294" cy="529466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3625" y="415010"/>
            <a:ext cx="1809750" cy="638175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1875" y="3172245"/>
            <a:ext cx="2762763" cy="317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9537928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3500">
        <p15:prstTrans prst="drape"/>
      </p:transition>
    </mc:Choice>
    <mc:Fallback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Фина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2880250" y="2131231"/>
            <a:ext cx="5493984" cy="699587"/>
          </a:xfrm>
          <a:prstGeom prst="rect">
            <a:avLst/>
          </a:prstGeom>
        </p:spPr>
        <p:txBody>
          <a:bodyPr/>
          <a:lstStyle>
            <a:lvl1pPr algn="ctr">
              <a:defRPr sz="4000" b="1">
                <a:solidFill>
                  <a:srgbClr val="FF6965"/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pic>
        <p:nvPicPr>
          <p:cNvPr id="10" name="Рисунок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32761" y="3638173"/>
            <a:ext cx="696193" cy="721843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3078" y="847813"/>
            <a:ext cx="362824" cy="410744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767404">
            <a:off x="10435976" y="2978990"/>
            <a:ext cx="638694" cy="842721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97497" y="444775"/>
            <a:ext cx="382530" cy="369108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11352" y="5679298"/>
            <a:ext cx="586145" cy="743953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6639" y="444775"/>
            <a:ext cx="408635" cy="464358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6842" y="3638173"/>
            <a:ext cx="500801" cy="522575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7773555">
            <a:off x="9841353" y="4499050"/>
            <a:ext cx="1827940" cy="1340241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296" y="1828894"/>
            <a:ext cx="573085" cy="652131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 userDrawn="1"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64670" y="2481025"/>
            <a:ext cx="416339" cy="438544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 userDrawn="1"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4165" y="5129123"/>
            <a:ext cx="1042447" cy="710168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296" y="267395"/>
            <a:ext cx="1645961" cy="1160836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00029" y="1226189"/>
            <a:ext cx="555294" cy="529466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106" y="3213240"/>
            <a:ext cx="3497240" cy="3175200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3625" y="415010"/>
            <a:ext cx="1809750" cy="638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4467647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3500">
        <p15:prstTrans prst="drap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1F1F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" dur="10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" dur="50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</p:bld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Макет_вопрос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1351927" y="1031437"/>
            <a:ext cx="4839012" cy="3795396"/>
          </a:xfrm>
          <a:prstGeom prst="rect">
            <a:avLst/>
          </a:prstGeom>
          <a:solidFill>
            <a:schemeClr val="bg1"/>
          </a:solidFill>
          <a:ln w="38100">
            <a:noFill/>
          </a:ln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40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10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6939226" y="1032932"/>
            <a:ext cx="3375206" cy="864000"/>
          </a:xfrm>
          <a:prstGeom prst="rect">
            <a:avLst/>
          </a:prstGeom>
          <a:solidFill>
            <a:schemeClr val="bg1"/>
          </a:solidFill>
          <a:ln w="28575">
            <a:noFill/>
            <a:prstDash val="sysDash"/>
          </a:ln>
        </p:spPr>
        <p:txBody>
          <a:bodyPr anchor="ctr"/>
          <a:lstStyle>
            <a:lvl1pPr marL="0" indent="0" algn="ctr">
              <a:buFontTx/>
              <a:buNone/>
              <a:defRPr sz="20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 marL="3429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6858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0287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13716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Правильный ответ</a:t>
            </a:r>
            <a:endParaRPr lang="en-US" dirty="0"/>
          </a:p>
        </p:txBody>
      </p:sp>
      <p:sp>
        <p:nvSpPr>
          <p:cNvPr id="11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6939226" y="2497135"/>
            <a:ext cx="3375206" cy="864000"/>
          </a:xfrm>
          <a:prstGeom prst="rect">
            <a:avLst/>
          </a:prstGeom>
          <a:solidFill>
            <a:schemeClr val="bg1"/>
          </a:solidFill>
          <a:ln w="28575">
            <a:noFill/>
            <a:prstDash val="sysDash"/>
          </a:ln>
        </p:spPr>
        <p:txBody>
          <a:bodyPr anchor="ctr"/>
          <a:lstStyle>
            <a:lvl1pPr marL="0" indent="0" algn="ctr">
              <a:buFontTx/>
              <a:buNone/>
              <a:defRPr sz="20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Неправильный ответ</a:t>
            </a:r>
            <a:endParaRPr lang="en-US" dirty="0"/>
          </a:p>
        </p:txBody>
      </p:sp>
      <p:sp>
        <p:nvSpPr>
          <p:cNvPr id="12" name="Text Placeholder 10"/>
          <p:cNvSpPr>
            <a:spLocks noGrp="1"/>
          </p:cNvSpPr>
          <p:nvPr>
            <p:ph type="body" sz="quarter" idx="15" hasCustomPrompt="1"/>
          </p:nvPr>
        </p:nvSpPr>
        <p:spPr>
          <a:xfrm>
            <a:off x="6906035" y="3962833"/>
            <a:ext cx="3408397" cy="864000"/>
          </a:xfrm>
          <a:prstGeom prst="rect">
            <a:avLst/>
          </a:prstGeom>
          <a:solidFill>
            <a:schemeClr val="bg1"/>
          </a:solidFill>
          <a:ln w="28575">
            <a:noFill/>
            <a:prstDash val="sysDash"/>
          </a:ln>
        </p:spPr>
        <p:txBody>
          <a:bodyPr anchor="ctr"/>
          <a:lstStyle>
            <a:lvl1pPr marL="0" indent="0" algn="ctr">
              <a:buFontTx/>
              <a:buNone/>
              <a:defRPr sz="20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 marL="3429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6858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0287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13716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Неправильный ответ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8791670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3500">
        <p15:prstTrans prst="drape"/>
      </p:transition>
    </mc:Choice>
    <mc:Fallback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9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653008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0" r:id="rId1"/>
    <p:sldLayoutId id="2147483681" r:id="rId2"/>
    <p:sldLayoutId id="2147483691" r:id="rId3"/>
    <p:sldLayoutId id="2147483692" r:id="rId4"/>
    <p:sldLayoutId id="2147483694" r:id="rId5"/>
    <p:sldLayoutId id="2147483686" r:id="rId6"/>
    <p:sldLayoutId id="2147483690" r:id="rId7"/>
  </p:sldLayoutIdLst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3500">
        <p15:prstTrans prst="drape"/>
      </p:transition>
    </mc:Choice>
    <mc:Fallback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1.png"/><Relationship Id="rId4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27.png"/><Relationship Id="rId7" Type="http://schemas.openxmlformats.org/officeDocument/2006/relationships/image" Target="../media/image1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11.png"/><Relationship Id="rId7" Type="http://schemas.openxmlformats.org/officeDocument/2006/relationships/image" Target="../media/image6.png"/><Relationship Id="rId12" Type="http://schemas.openxmlformats.org/officeDocument/2006/relationships/image" Target="../media/image17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png"/><Relationship Id="rId11" Type="http://schemas.openxmlformats.org/officeDocument/2006/relationships/hyperlink" Target="https://flomaster.club/43917-zarjadka-dlja-detej-risunok.html" TargetMode="External"/><Relationship Id="rId5" Type="http://schemas.openxmlformats.org/officeDocument/2006/relationships/image" Target="../media/image15.png"/><Relationship Id="rId10" Type="http://schemas.openxmlformats.org/officeDocument/2006/relationships/image" Target="../media/image28.png"/><Relationship Id="rId4" Type="http://schemas.openxmlformats.org/officeDocument/2006/relationships/image" Target="../media/image8.png"/><Relationship Id="rId9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27.png"/><Relationship Id="rId7" Type="http://schemas.openxmlformats.org/officeDocument/2006/relationships/image" Target="../media/image1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27.png"/><Relationship Id="rId7" Type="http://schemas.openxmlformats.org/officeDocument/2006/relationships/image" Target="../media/image1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27.png"/><Relationship Id="rId7" Type="http://schemas.openxmlformats.org/officeDocument/2006/relationships/image" Target="../media/image1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27.png"/><Relationship Id="rId7" Type="http://schemas.openxmlformats.org/officeDocument/2006/relationships/image" Target="../media/image1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11.png"/><Relationship Id="rId7" Type="http://schemas.openxmlformats.org/officeDocument/2006/relationships/image" Target="../media/image6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png"/><Relationship Id="rId5" Type="http://schemas.openxmlformats.org/officeDocument/2006/relationships/image" Target="../media/image15.png"/><Relationship Id="rId10" Type="http://schemas.openxmlformats.org/officeDocument/2006/relationships/image" Target="../media/image18.png"/><Relationship Id="rId4" Type="http://schemas.openxmlformats.org/officeDocument/2006/relationships/image" Target="../media/image8.png"/><Relationship Id="rId9" Type="http://schemas.openxmlformats.org/officeDocument/2006/relationships/image" Target="../media/image1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27.png"/><Relationship Id="rId7" Type="http://schemas.openxmlformats.org/officeDocument/2006/relationships/image" Target="../media/image1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7" Type="http://schemas.openxmlformats.org/officeDocument/2006/relationships/image" Target="../media/image1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27.png"/><Relationship Id="rId7" Type="http://schemas.openxmlformats.org/officeDocument/2006/relationships/image" Target="../media/image1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27.png"/><Relationship Id="rId7" Type="http://schemas.openxmlformats.org/officeDocument/2006/relationships/image" Target="../media/image1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3.png"/><Relationship Id="rId7" Type="http://schemas.openxmlformats.org/officeDocument/2006/relationships/image" Target="../media/image9.png"/><Relationship Id="rId12" Type="http://schemas.openxmlformats.org/officeDocument/2006/relationships/image" Target="../media/image1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11" Type="http://schemas.openxmlformats.org/officeDocument/2006/relationships/image" Target="../media/image13.png"/><Relationship Id="rId5" Type="http://schemas.openxmlformats.org/officeDocument/2006/relationships/image" Target="../media/image6.png"/><Relationship Id="rId10" Type="http://schemas.openxmlformats.org/officeDocument/2006/relationships/image" Target="../media/image8.png"/><Relationship Id="rId4" Type="http://schemas.openxmlformats.org/officeDocument/2006/relationships/image" Target="../media/image27.png"/><Relationship Id="rId9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27.png"/><Relationship Id="rId7" Type="http://schemas.openxmlformats.org/officeDocument/2006/relationships/image" Target="../media/image1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3.png"/><Relationship Id="rId7" Type="http://schemas.openxmlformats.org/officeDocument/2006/relationships/image" Target="../media/image9.png"/><Relationship Id="rId12" Type="http://schemas.openxmlformats.org/officeDocument/2006/relationships/image" Target="../media/image1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11" Type="http://schemas.openxmlformats.org/officeDocument/2006/relationships/image" Target="../media/image13.png"/><Relationship Id="rId5" Type="http://schemas.openxmlformats.org/officeDocument/2006/relationships/image" Target="../media/image6.png"/><Relationship Id="rId10" Type="http://schemas.openxmlformats.org/officeDocument/2006/relationships/image" Target="../media/image8.png"/><Relationship Id="rId4" Type="http://schemas.openxmlformats.org/officeDocument/2006/relationships/image" Target="../media/image27.png"/><Relationship Id="rId9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одзаголовок 2">
            <a:extLst>
              <a:ext uri="{FF2B5EF4-FFF2-40B4-BE49-F238E27FC236}">
                <a16:creationId xmlns="" xmlns:a16="http://schemas.microsoft.com/office/drawing/2014/main" id="{9BEE043C-E42A-40B4-A4F8-0FEFA9F38D44}"/>
              </a:ext>
            </a:extLst>
          </p:cNvPr>
          <p:cNvSpPr txBox="1">
            <a:spLocks/>
          </p:cNvSpPr>
          <p:nvPr/>
        </p:nvSpPr>
        <p:spPr>
          <a:xfrm>
            <a:off x="127839" y="6361079"/>
            <a:ext cx="8110726" cy="38775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None/>
            </a:pPr>
            <a:r>
              <a:rPr lang="ru-RU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Е. </a:t>
            </a:r>
            <a:r>
              <a:rPr lang="ru-RU" sz="12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С. Шилова</a:t>
            </a:r>
            <a:r>
              <a:rPr lang="ru-RU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кандидат педагогических наук, доцент</a:t>
            </a:r>
          </a:p>
        </p:txBody>
      </p:sp>
      <p:sp>
        <p:nvSpPr>
          <p:cNvPr id="9" name="Подзаголовок 8">
            <a:extLst>
              <a:ext uri="{FF2B5EF4-FFF2-40B4-BE49-F238E27FC236}">
                <a16:creationId xmlns="" xmlns:a16="http://schemas.microsoft.com/office/drawing/2014/main" id="{7A520274-A647-4D06-8199-46288B075C12}"/>
              </a:ext>
            </a:extLst>
          </p:cNvPr>
          <p:cNvSpPr txBox="1">
            <a:spLocks noGrp="1"/>
          </p:cNvSpPr>
          <p:nvPr>
            <p:ph type="subTitle" idx="1"/>
          </p:nvPr>
        </p:nvSpPr>
        <p:spPr>
          <a:xfrm>
            <a:off x="3431524" y="3105260"/>
            <a:ext cx="5762625" cy="5909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8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Методическая разработка для учителя</a:t>
            </a:r>
            <a:r>
              <a:rPr lang="ru-RU" sz="18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8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1800" dirty="0">
              <a:solidFill>
                <a:schemeClr val="accent5">
                  <a:lumMod val="75000"/>
                </a:schemeClr>
              </a:solidFill>
            </a:endParaRPr>
          </a:p>
        </p:txBody>
      </p:sp>
      <p:pic>
        <p:nvPicPr>
          <p:cNvPr id="13" name="Рисунок 12">
            <a:extLst>
              <a:ext uri="{FF2B5EF4-FFF2-40B4-BE49-F238E27FC236}">
                <a16:creationId xmlns="" xmlns:a16="http://schemas.microsoft.com/office/drawing/2014/main" id="{597F3B1D-926C-480A-AE2A-7A190CB38B4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1838" t="19608" r="7646" b="51866"/>
          <a:stretch/>
        </p:blipFill>
        <p:spPr>
          <a:xfrm>
            <a:off x="30689" y="0"/>
            <a:ext cx="12143381" cy="310526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43518" y="1044629"/>
            <a:ext cx="11104964" cy="1334753"/>
          </a:xfrm>
        </p:spPr>
        <p:txBody>
          <a:bodyPr anchor="b"/>
          <a:lstStyle/>
          <a:p>
            <a:r>
              <a:rPr lang="ru-RU" sz="2800" b="1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Использование приёма </a:t>
            </a:r>
            <a:r>
              <a:rPr lang="ru-RU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сравнения при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составлении </a:t>
            </a: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решении обратных задач </a:t>
            </a:r>
            <a:b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 прямой задаче на нахождение </a:t>
            </a:r>
            <a:r>
              <a:rPr lang="ru-RU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разности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5" name="Рисунок 14">
            <a:extLst>
              <a:ext uri="{FF2B5EF4-FFF2-40B4-BE49-F238E27FC236}">
                <a16:creationId xmlns="" xmlns:a16="http://schemas.microsoft.com/office/drawing/2014/main" id="{E297E172-CB57-41F0-BA0E-B11497DF73B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253" y="4844081"/>
            <a:ext cx="382530" cy="369108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="" xmlns:a16="http://schemas.microsoft.com/office/drawing/2014/main" id="{701E1A47-6C99-445B-AF55-FC9648FF2F4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5338" y="2286173"/>
            <a:ext cx="586145" cy="743953"/>
          </a:xfrm>
          <a:prstGeom prst="rect">
            <a:avLst/>
          </a:prstGeom>
        </p:spPr>
      </p:pic>
      <p:pic>
        <p:nvPicPr>
          <p:cNvPr id="18" name="Рисунок 17">
            <a:extLst>
              <a:ext uri="{FF2B5EF4-FFF2-40B4-BE49-F238E27FC236}">
                <a16:creationId xmlns="" xmlns:a16="http://schemas.microsoft.com/office/drawing/2014/main" id="{C3CAD9B9-5EB3-4EBB-AA93-62F779E3D93B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253" y="272477"/>
            <a:ext cx="573085" cy="652131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="" xmlns:a16="http://schemas.microsoft.com/office/drawing/2014/main" id="{A48B0DC9-869D-4202-A8C7-94FBF9DE437A}"/>
              </a:ext>
            </a:extLst>
          </p:cNvPr>
          <p:cNvSpPr txBox="1"/>
          <p:nvPr/>
        </p:nvSpPr>
        <p:spPr>
          <a:xfrm>
            <a:off x="4401670" y="3782139"/>
            <a:ext cx="3415554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rgbClr val="FF0000"/>
                </a:solidFill>
              </a:rPr>
              <a:t> </a:t>
            </a:r>
          </a:p>
          <a:p>
            <a:pPr algn="ctr"/>
            <a:r>
              <a:rPr lang="ru-RU" sz="2400" b="1" dirty="0">
                <a:solidFill>
                  <a:srgbClr val="FF0000"/>
                </a:solidFill>
              </a:rPr>
              <a:t> Задание 4</a:t>
            </a:r>
          </a:p>
        </p:txBody>
      </p:sp>
    </p:spTree>
    <p:extLst>
      <p:ext uri="{BB962C8B-B14F-4D97-AF65-F5344CB8AC3E}">
        <p14:creationId xmlns:p14="http://schemas.microsoft.com/office/powerpoint/2010/main" val="881715445"/>
      </p:ext>
    </p:extLst>
  </p:cSld>
  <p:clrMapOvr>
    <a:masterClrMapping/>
  </p:clrMapOvr>
  <p:transition spd="slow">
    <p:wip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Рисунок 1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9587" y="6040526"/>
            <a:ext cx="635915" cy="659344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767404">
            <a:off x="3250841" y="6255058"/>
            <a:ext cx="457488" cy="603630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0407" y="6187765"/>
            <a:ext cx="382530" cy="369108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22555" y="5835767"/>
            <a:ext cx="855092" cy="942012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995" y="6304884"/>
            <a:ext cx="410657" cy="428512"/>
          </a:xfrm>
          <a:prstGeom prst="rect">
            <a:avLst/>
          </a:prstGeom>
        </p:spPr>
      </p:pic>
      <p:pic>
        <p:nvPicPr>
          <p:cNvPr id="30" name="Рисунок 2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2995" y="5904021"/>
            <a:ext cx="451536" cy="430534"/>
          </a:xfrm>
          <a:prstGeom prst="rect">
            <a:avLst/>
          </a:prstGeom>
        </p:spPr>
      </p:pic>
      <p:sp>
        <p:nvSpPr>
          <p:cNvPr id="4" name="Овал 3">
            <a:extLst>
              <a:ext uri="{FF2B5EF4-FFF2-40B4-BE49-F238E27FC236}">
                <a16:creationId xmlns="" xmlns:a16="http://schemas.microsoft.com/office/drawing/2014/main" id="{8777925F-0391-49DA-91E4-FB004011D903}"/>
              </a:ext>
            </a:extLst>
          </p:cNvPr>
          <p:cNvSpPr/>
          <p:nvPr/>
        </p:nvSpPr>
        <p:spPr>
          <a:xfrm rot="20422078">
            <a:off x="5058227" y="4898504"/>
            <a:ext cx="1630172" cy="439270"/>
          </a:xfrm>
          <a:prstGeom prst="ellipse">
            <a:avLst/>
          </a:prstGeom>
          <a:solidFill>
            <a:srgbClr val="F2FCE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TextBox 27">
            <a:extLst>
              <a:ext uri="{FF2B5EF4-FFF2-40B4-BE49-F238E27FC236}">
                <a16:creationId xmlns="" xmlns:a16="http://schemas.microsoft.com/office/drawing/2014/main" id="{12AD2515-1401-4A2A-ADB3-98A22B97EF7F}"/>
              </a:ext>
            </a:extLst>
          </p:cNvPr>
          <p:cNvSpPr txBox="1"/>
          <p:nvPr/>
        </p:nvSpPr>
        <p:spPr>
          <a:xfrm>
            <a:off x="11075358" y="5873873"/>
            <a:ext cx="60228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="" xmlns:a16="http://schemas.microsoft.com/office/drawing/2014/main" id="{3BCE3709-7020-4B76-B216-B1846D2ED905}"/>
              </a:ext>
            </a:extLst>
          </p:cNvPr>
          <p:cNvSpPr txBox="1"/>
          <p:nvPr/>
        </p:nvSpPr>
        <p:spPr>
          <a:xfrm>
            <a:off x="206188" y="1974473"/>
            <a:ext cx="11869271" cy="148303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24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</a:t>
            </a:r>
            <a:r>
              <a:rPr lang="ru-RU" sz="24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Задача 1                                          Задача 2                                  Задача 3</a:t>
            </a:r>
            <a:endParaRPr lang="ru-RU" sz="24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70 </a:t>
            </a:r>
            <a:r>
              <a:rPr lang="ru-RU" sz="2400" b="1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–</a:t>
            </a:r>
            <a:r>
              <a:rPr lang="ru-RU" sz="2400" b="1" i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30</a:t>
            </a:r>
            <a:r>
              <a:rPr lang="ru-RU" sz="24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= 40 (м</a:t>
            </a:r>
            <a:r>
              <a:rPr lang="ru-RU" sz="2400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r>
              <a:rPr lang="ru-RU" sz="24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                              </a:t>
            </a:r>
            <a:r>
              <a:rPr lang="ru-RU" sz="2400" b="1" i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40 </a:t>
            </a:r>
            <a:r>
              <a:rPr lang="ru-RU" sz="2400" b="1" i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+</a:t>
            </a:r>
            <a:r>
              <a:rPr lang="ru-RU" sz="2400" b="1" i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30 </a:t>
            </a:r>
            <a:r>
              <a:rPr lang="ru-RU" sz="2400" b="1" i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= </a:t>
            </a:r>
            <a:r>
              <a:rPr lang="ru-RU" sz="2400" b="1" i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7</a:t>
            </a:r>
            <a:r>
              <a:rPr lang="ru-RU" sz="2400" b="1" i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0 (</a:t>
            </a:r>
            <a:r>
              <a:rPr lang="ru-RU" sz="24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</a:t>
            </a:r>
            <a:r>
              <a:rPr lang="ru-RU" sz="2400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r>
              <a:rPr lang="ru-RU" sz="24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                     70 </a:t>
            </a:r>
            <a:r>
              <a:rPr lang="ru-RU" sz="2400" b="1" i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–</a:t>
            </a:r>
            <a:r>
              <a:rPr lang="ru-RU" sz="2400" b="1" i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40 = </a:t>
            </a:r>
            <a:r>
              <a:rPr lang="ru-RU" sz="2400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30</a:t>
            </a:r>
            <a:r>
              <a:rPr lang="ru-RU" sz="24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(м</a:t>
            </a:r>
            <a:r>
              <a:rPr lang="ru-RU" sz="2400" b="1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u-RU" sz="24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  <a:endParaRPr lang="ru-RU" sz="24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24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Ответ: </a:t>
            </a:r>
            <a:r>
              <a:rPr lang="ru-RU" sz="2400" b="1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осталось 40 машин</a:t>
            </a:r>
            <a:r>
              <a:rPr lang="ru-RU" sz="24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     Ответ: </a:t>
            </a:r>
            <a:r>
              <a:rPr lang="ru-RU" sz="2400" b="1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было 70 машин</a:t>
            </a:r>
            <a:r>
              <a:rPr lang="ru-RU" sz="24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     Ответ: уехало 30 машин</a:t>
            </a:r>
            <a:r>
              <a:rPr lang="ru-RU" sz="2400" b="1" i="1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4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3" name="Прямоугольник 12">
            <a:extLst>
              <a:ext uri="{FF2B5EF4-FFF2-40B4-BE49-F238E27FC236}">
                <a16:creationId xmlns="" xmlns:a16="http://schemas.microsoft.com/office/drawing/2014/main" id="{FB01EECA-B537-45DE-8552-EB1098C32C71}"/>
              </a:ext>
            </a:extLst>
          </p:cNvPr>
          <p:cNvSpPr/>
          <p:nvPr/>
        </p:nvSpPr>
        <p:spPr>
          <a:xfrm>
            <a:off x="2357719" y="4593470"/>
            <a:ext cx="8229599" cy="204607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28575"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chemeClr val="tx1"/>
                </a:solidFill>
              </a:rPr>
              <a:t>Задание:</a:t>
            </a:r>
          </a:p>
          <a:p>
            <a:pPr algn="ctr"/>
            <a:r>
              <a:rPr lang="ru-RU" sz="2400" b="1" i="1" dirty="0">
                <a:solidFill>
                  <a:schemeClr val="tx1"/>
                </a:solidFill>
              </a:rPr>
              <a:t>сравните запись решения трёх </a:t>
            </a:r>
            <a:r>
              <a:rPr lang="ru-RU" sz="2400" b="1" i="1" dirty="0" smtClean="0">
                <a:solidFill>
                  <a:schemeClr val="tx1"/>
                </a:solidFill>
              </a:rPr>
              <a:t>задач.</a:t>
            </a:r>
            <a:endParaRPr lang="ru-RU" sz="2400" b="1" i="1" dirty="0">
              <a:solidFill>
                <a:schemeClr val="tx1"/>
              </a:solidFill>
            </a:endParaRPr>
          </a:p>
          <a:p>
            <a:pPr algn="ctr"/>
            <a:r>
              <a:rPr lang="ru-RU" sz="2400" b="1" i="1" dirty="0" smtClean="0">
                <a:solidFill>
                  <a:schemeClr val="tx1"/>
                </a:solidFill>
              </a:rPr>
              <a:t>Докажите</a:t>
            </a:r>
            <a:r>
              <a:rPr lang="ru-RU" sz="2400" b="1" i="1" dirty="0">
                <a:solidFill>
                  <a:schemeClr val="tx1"/>
                </a:solidFill>
              </a:rPr>
              <a:t>, что задачи 2 и </a:t>
            </a:r>
            <a:r>
              <a:rPr lang="ru-RU" sz="2400" b="1" i="1" dirty="0" smtClean="0">
                <a:solidFill>
                  <a:schemeClr val="tx1"/>
                </a:solidFill>
              </a:rPr>
              <a:t>3 — </a:t>
            </a:r>
            <a:r>
              <a:rPr lang="ru-RU" sz="2400" b="1" i="1" dirty="0">
                <a:solidFill>
                  <a:srgbClr val="FF0000"/>
                </a:solidFill>
              </a:rPr>
              <a:t>обратные </a:t>
            </a:r>
            <a:r>
              <a:rPr lang="ru-RU" sz="2400" b="1" i="1" dirty="0" smtClean="0">
                <a:solidFill>
                  <a:srgbClr val="FF0000"/>
                </a:solidFill>
              </a:rPr>
              <a:t>задаче 1</a:t>
            </a:r>
            <a:r>
              <a:rPr lang="ru-RU" sz="2400" b="1" i="1" dirty="0">
                <a:solidFill>
                  <a:schemeClr val="tx1"/>
                </a:solidFill>
              </a:rPr>
              <a:t>.</a:t>
            </a:r>
          </a:p>
          <a:p>
            <a:pPr algn="ctr"/>
            <a:r>
              <a:rPr lang="ru-RU" sz="2400" b="1" i="1" dirty="0">
                <a:solidFill>
                  <a:schemeClr val="tx1"/>
                </a:solidFill>
              </a:rPr>
              <a:t>Как вы думаете, решая задачи 2 и 3, обратные </a:t>
            </a:r>
            <a:r>
              <a:rPr lang="ru-RU" sz="2400" b="1" i="1" dirty="0" smtClean="0">
                <a:solidFill>
                  <a:schemeClr val="tx1"/>
                </a:solidFill>
              </a:rPr>
              <a:t>задаче 1</a:t>
            </a:r>
            <a:r>
              <a:rPr lang="ru-RU" sz="2400" b="1" i="1" dirty="0">
                <a:solidFill>
                  <a:schemeClr val="tx1"/>
                </a:solidFill>
              </a:rPr>
              <a:t>, мы проверяем правильность </a:t>
            </a:r>
            <a:r>
              <a:rPr lang="ru-RU" sz="2400" b="1" i="1" dirty="0" smtClean="0">
                <a:solidFill>
                  <a:schemeClr val="tx1"/>
                </a:solidFill>
              </a:rPr>
              <a:t>решения </a:t>
            </a:r>
            <a:r>
              <a:rPr lang="ru-RU" sz="2400" b="1" i="1" dirty="0">
                <a:solidFill>
                  <a:schemeClr val="tx1"/>
                </a:solidFill>
              </a:rPr>
              <a:t>прямой задачи 1?  </a:t>
            </a:r>
          </a:p>
        </p:txBody>
      </p:sp>
      <p:pic>
        <p:nvPicPr>
          <p:cNvPr id="14" name="Рисунок 13">
            <a:extLst>
              <a:ext uri="{FF2B5EF4-FFF2-40B4-BE49-F238E27FC236}">
                <a16:creationId xmlns="" xmlns:a16="http://schemas.microsoft.com/office/drawing/2014/main" id="{F7F17B97-A48C-4D17-BEB6-465A3F532A40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62" y="3810000"/>
            <a:ext cx="2115815" cy="29028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7737644"/>
      </p:ext>
    </p:extLst>
  </p:cSld>
  <p:clrMapOvr>
    <a:masterClrMapping/>
  </p:clrMapOvr>
  <p:transition spd="slow" advClick="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Рисунок 2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363" y="6284379"/>
            <a:ext cx="410657" cy="428512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478" y="247920"/>
            <a:ext cx="573085" cy="652131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59621" y="247920"/>
            <a:ext cx="408635" cy="464358"/>
          </a:xfrm>
          <a:prstGeom prst="rect">
            <a:avLst/>
          </a:prstGeom>
        </p:spPr>
      </p:pic>
      <p:sp>
        <p:nvSpPr>
          <p:cNvPr id="4" name="Овал 3">
            <a:extLst>
              <a:ext uri="{FF2B5EF4-FFF2-40B4-BE49-F238E27FC236}">
                <a16:creationId xmlns="" xmlns:a16="http://schemas.microsoft.com/office/drawing/2014/main" id="{8777925F-0391-49DA-91E4-FB004011D903}"/>
              </a:ext>
            </a:extLst>
          </p:cNvPr>
          <p:cNvSpPr/>
          <p:nvPr/>
        </p:nvSpPr>
        <p:spPr>
          <a:xfrm rot="20422078">
            <a:off x="5058227" y="4898504"/>
            <a:ext cx="1630172" cy="439270"/>
          </a:xfrm>
          <a:prstGeom prst="ellipse">
            <a:avLst/>
          </a:prstGeom>
          <a:solidFill>
            <a:srgbClr val="F2FCE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Прямоугольник: скругленные углы 2">
            <a:extLst>
              <a:ext uri="{FF2B5EF4-FFF2-40B4-BE49-F238E27FC236}">
                <a16:creationId xmlns="" xmlns:a16="http://schemas.microsoft.com/office/drawing/2014/main" id="{D694E988-88AB-49F2-A204-892464B7E304}"/>
              </a:ext>
            </a:extLst>
          </p:cNvPr>
          <p:cNvSpPr/>
          <p:nvPr/>
        </p:nvSpPr>
        <p:spPr>
          <a:xfrm>
            <a:off x="2755128" y="154161"/>
            <a:ext cx="8937812" cy="6488260"/>
          </a:xfrm>
          <a:prstGeom prst="roundRect">
            <a:avLst/>
          </a:prstGeom>
          <a:ln w="28575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0" name="Рисунок 2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46055" y="6273306"/>
            <a:ext cx="451536" cy="430534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767404">
            <a:off x="1745694" y="1449921"/>
            <a:ext cx="457488" cy="603630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547" y="2671993"/>
            <a:ext cx="382530" cy="369108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86067" y="5863549"/>
            <a:ext cx="855092" cy="942012"/>
          </a:xfrm>
          <a:prstGeom prst="rect">
            <a:avLst/>
          </a:prstGeom>
        </p:spPr>
      </p:pic>
      <p:sp>
        <p:nvSpPr>
          <p:cNvPr id="33" name="TextBox 32">
            <a:extLst>
              <a:ext uri="{FF2B5EF4-FFF2-40B4-BE49-F238E27FC236}">
                <a16:creationId xmlns="" xmlns:a16="http://schemas.microsoft.com/office/drawing/2014/main" id="{EB0B9CFC-55BA-40CA-8136-4751FBF7585B}"/>
              </a:ext>
            </a:extLst>
          </p:cNvPr>
          <p:cNvSpPr txBox="1"/>
          <p:nvPr/>
        </p:nvSpPr>
        <p:spPr>
          <a:xfrm>
            <a:off x="11440351" y="5873873"/>
            <a:ext cx="47545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11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="" xmlns:a16="http://schemas.microsoft.com/office/drawing/2014/main" id="{5123EADC-07C1-4428-84B8-A1F577E877D1}"/>
              </a:ext>
            </a:extLst>
          </p:cNvPr>
          <p:cNvSpPr txBox="1"/>
          <p:nvPr/>
        </p:nvSpPr>
        <p:spPr>
          <a:xfrm>
            <a:off x="4314108" y="686772"/>
            <a:ext cx="568653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1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Физкультминутка</a:t>
            </a:r>
          </a:p>
        </p:txBody>
      </p:sp>
      <p:pic>
        <p:nvPicPr>
          <p:cNvPr id="32" name="Рисунок 31">
            <a:extLst>
              <a:ext uri="{FF2B5EF4-FFF2-40B4-BE49-F238E27FC236}">
                <a16:creationId xmlns="" xmlns:a16="http://schemas.microsoft.com/office/drawing/2014/main" id="{5D9D9373-A20C-4E52-AA33-373F75188776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876374">
            <a:off x="2462370" y="5636933"/>
            <a:ext cx="1042447" cy="710168"/>
          </a:xfrm>
          <a:prstGeom prst="rect">
            <a:avLst/>
          </a:prstGeom>
        </p:spPr>
      </p:pic>
      <p:pic>
        <p:nvPicPr>
          <p:cNvPr id="1030" name="Picture 6">
            <a:extLst>
              <a:ext uri="{FF2B5EF4-FFF2-40B4-BE49-F238E27FC236}">
                <a16:creationId xmlns="" xmlns:a16="http://schemas.microsoft.com/office/drawing/2014/main" id="{0FA43B6E-9308-4B58-B879-FAA42F029B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2461" y="1428326"/>
            <a:ext cx="8794985" cy="44610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5" name="TextBox 44">
            <a:extLst>
              <a:ext uri="{FF2B5EF4-FFF2-40B4-BE49-F238E27FC236}">
                <a16:creationId xmlns="" xmlns:a16="http://schemas.microsoft.com/office/drawing/2014/main" id="{6F4C3677-F35E-40BC-870D-BD7DACEDA45E}"/>
              </a:ext>
            </a:extLst>
          </p:cNvPr>
          <p:cNvSpPr txBox="1"/>
          <p:nvPr/>
        </p:nvSpPr>
        <p:spPr>
          <a:xfrm>
            <a:off x="10178764" y="5673967"/>
            <a:ext cx="986118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YS Text"/>
                <a:ea typeface="+mn-ea"/>
                <a:cs typeface="+mn-cs"/>
                <a:hlinkClick r:id="rId11"/>
              </a:rPr>
              <a:t>flomaster.club</a:t>
            </a:r>
            <a:endParaRPr kumimoji="0" lang="ru-RU" sz="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7" name="Рисунок 16">
            <a:extLst>
              <a:ext uri="{FF2B5EF4-FFF2-40B4-BE49-F238E27FC236}">
                <a16:creationId xmlns="" xmlns:a16="http://schemas.microsoft.com/office/drawing/2014/main" id="{6E8CE11D-262C-4EFC-AADF-645719DEF07E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21" y="3451959"/>
            <a:ext cx="3191652" cy="317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8193539"/>
      </p:ext>
    </p:extLst>
  </p:cSld>
  <p:clrMapOvr>
    <a:masterClrMapping/>
  </p:clrMapOvr>
  <p:transition spd="slow" advClick="0">
    <p:wip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157" y="4061012"/>
            <a:ext cx="2042056" cy="2744548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86067" y="5863549"/>
            <a:ext cx="855092" cy="942012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EB0B9CFC-55BA-40CA-8136-4751FBF7585B}"/>
              </a:ext>
            </a:extLst>
          </p:cNvPr>
          <p:cNvSpPr txBox="1"/>
          <p:nvPr/>
        </p:nvSpPr>
        <p:spPr>
          <a:xfrm>
            <a:off x="11450330" y="5900840"/>
            <a:ext cx="4924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12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D2C4D1CA-6F83-4B78-957F-BA1CAB7BA784}"/>
              </a:ext>
            </a:extLst>
          </p:cNvPr>
          <p:cNvSpPr txBox="1"/>
          <p:nvPr/>
        </p:nvSpPr>
        <p:spPr>
          <a:xfrm>
            <a:off x="453225" y="327067"/>
            <a:ext cx="1060025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36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</a:t>
            </a:r>
            <a:endParaRPr lang="ru-RU" sz="3600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7F6AE31C-F78D-4859-A74D-4B8E7312BA1D}"/>
              </a:ext>
            </a:extLst>
          </p:cNvPr>
          <p:cNvSpPr txBox="1"/>
          <p:nvPr/>
        </p:nvSpPr>
        <p:spPr>
          <a:xfrm>
            <a:off x="1559290" y="439272"/>
            <a:ext cx="9073420" cy="37537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3200" b="1" dirty="0" smtClean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Подведение </a:t>
            </a:r>
            <a:r>
              <a:rPr lang="ru-RU" sz="3200" b="1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итогов выполнения </a:t>
            </a:r>
            <a:r>
              <a:rPr lang="ru-RU" sz="3200" b="1" dirty="0" smtClean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задания</a:t>
            </a:r>
            <a:endParaRPr lang="ru-RU" sz="3200" b="1" dirty="0">
              <a:solidFill>
                <a:schemeClr val="accent1">
                  <a:lumMod val="7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3200" b="1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Запомните!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endParaRPr lang="ru-RU" sz="3200" dirty="0" smtClean="0">
              <a:solidFill>
                <a:srgbClr val="FF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90000"/>
              </a:lnSpc>
              <a:spcAft>
                <a:spcPts val="800"/>
              </a:spcAft>
            </a:pPr>
            <a:r>
              <a:rPr lang="ru-RU" sz="32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Обратными</a:t>
            </a:r>
            <a:r>
              <a:rPr lang="ru-RU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32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называются задачи, </a:t>
            </a:r>
            <a:br>
              <a:rPr lang="ru-RU" sz="32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32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 которых </a:t>
            </a:r>
            <a:r>
              <a:rPr lang="ru-RU" sz="32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одна из неизвестных величин</a:t>
            </a:r>
            <a:r>
              <a:rPr lang="ru-RU" sz="32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становится</a:t>
            </a:r>
            <a:r>
              <a:rPr lang="ru-RU" sz="32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известной</a:t>
            </a:r>
            <a:r>
              <a:rPr lang="ru-RU" sz="32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а </a:t>
            </a:r>
            <a:r>
              <a:rPr lang="ru-RU" sz="32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одна из данных </a:t>
            </a:r>
            <a:br>
              <a:rPr lang="ru-RU" sz="32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32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величин </a:t>
            </a:r>
            <a:r>
              <a:rPr lang="ru-RU" sz="32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становится</a:t>
            </a:r>
            <a:r>
              <a:rPr lang="ru-RU" sz="32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неизвестной</a:t>
            </a:r>
            <a:r>
              <a:rPr lang="ru-RU" sz="32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ru-RU" sz="32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Прямоугольник 7">
            <a:extLst>
              <a:ext uri="{FF2B5EF4-FFF2-40B4-BE49-F238E27FC236}">
                <a16:creationId xmlns="" xmlns:a16="http://schemas.microsoft.com/office/drawing/2014/main" id="{9172A067-AD5F-4D33-8B82-8647A507CB44}"/>
              </a:ext>
            </a:extLst>
          </p:cNvPr>
          <p:cNvSpPr/>
          <p:nvPr/>
        </p:nvSpPr>
        <p:spPr>
          <a:xfrm>
            <a:off x="3460003" y="5271247"/>
            <a:ext cx="5271995" cy="114748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28575"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chemeClr val="tx1"/>
                </a:solidFill>
              </a:rPr>
              <a:t>  </a:t>
            </a:r>
            <a:r>
              <a:rPr lang="ru-RU" sz="2400" b="1" dirty="0">
                <a:solidFill>
                  <a:schemeClr val="tx1"/>
                </a:solidFill>
              </a:rPr>
              <a:t>Задание:</a:t>
            </a:r>
          </a:p>
          <a:p>
            <a:pPr algn="ctr"/>
            <a:r>
              <a:rPr lang="ru-RU" sz="2400" b="1" i="1" dirty="0" smtClean="0">
                <a:solidFill>
                  <a:schemeClr val="tx1"/>
                </a:solidFill>
              </a:rPr>
              <a:t>проверьте </a:t>
            </a:r>
            <a:r>
              <a:rPr lang="ru-RU" sz="2400" b="1" i="1" dirty="0">
                <a:solidFill>
                  <a:schemeClr val="tx1"/>
                </a:solidFill>
              </a:rPr>
              <a:t>у себя усвоенные знания. </a:t>
            </a:r>
          </a:p>
        </p:txBody>
      </p:sp>
    </p:spTree>
    <p:extLst>
      <p:ext uri="{BB962C8B-B14F-4D97-AF65-F5344CB8AC3E}">
        <p14:creationId xmlns:p14="http://schemas.microsoft.com/office/powerpoint/2010/main" val="4003030051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3500">
        <p15:prstTrans prst="drap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157" y="3827928"/>
            <a:ext cx="2167562" cy="2977633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86067" y="5863549"/>
            <a:ext cx="855092" cy="942012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EB0B9CFC-55BA-40CA-8136-4751FBF7585B}"/>
              </a:ext>
            </a:extLst>
          </p:cNvPr>
          <p:cNvSpPr txBox="1"/>
          <p:nvPr/>
        </p:nvSpPr>
        <p:spPr>
          <a:xfrm>
            <a:off x="11450330" y="5900840"/>
            <a:ext cx="4924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13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D2C4D1CA-6F83-4B78-957F-BA1CAB7BA784}"/>
              </a:ext>
            </a:extLst>
          </p:cNvPr>
          <p:cNvSpPr txBox="1"/>
          <p:nvPr/>
        </p:nvSpPr>
        <p:spPr>
          <a:xfrm>
            <a:off x="453225" y="327067"/>
            <a:ext cx="1060025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36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</a:t>
            </a:r>
            <a:endParaRPr lang="ru-RU" sz="3600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7F6AE31C-F78D-4859-A74D-4B8E7312BA1D}"/>
              </a:ext>
            </a:extLst>
          </p:cNvPr>
          <p:cNvSpPr txBox="1"/>
          <p:nvPr/>
        </p:nvSpPr>
        <p:spPr>
          <a:xfrm>
            <a:off x="1559290" y="439272"/>
            <a:ext cx="9073420" cy="408868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3200" b="1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Подведение итогов выполнения задания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32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Продолжите!</a:t>
            </a:r>
            <a:endParaRPr lang="ru-RU" sz="3200" b="1" dirty="0">
              <a:solidFill>
                <a:srgbClr val="FF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 algn="just">
              <a:lnSpc>
                <a:spcPct val="107000"/>
              </a:lnSpc>
              <a:spcAft>
                <a:spcPts val="800"/>
              </a:spcAft>
            </a:pPr>
            <a:endParaRPr lang="ru-RU" sz="3200" dirty="0">
              <a:solidFill>
                <a:srgbClr val="FF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3200" b="1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Обратными</a:t>
            </a:r>
            <a:r>
              <a:rPr lang="ru-RU" sz="32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3200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называются задачи, </a:t>
            </a:r>
            <a:br>
              <a:rPr lang="ru-RU" sz="3200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3200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 которых </a:t>
            </a:r>
            <a:r>
              <a:rPr lang="ru-RU" sz="3200" b="1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одна из неизвестных величин</a:t>
            </a:r>
            <a:r>
              <a:rPr lang="ru-RU" sz="3200" b="1" kern="1200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становится</a:t>
            </a:r>
            <a:r>
              <a:rPr lang="ru-RU" sz="3200" b="1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…</a:t>
            </a:r>
            <a:r>
              <a:rPr lang="ru-RU" sz="3200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а </a:t>
            </a:r>
            <a:r>
              <a:rPr lang="ru-RU" sz="3200" b="1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одна из данных </a:t>
            </a:r>
            <a:br>
              <a:rPr lang="ru-RU" sz="3200" b="1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3200" b="1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величин </a:t>
            </a:r>
            <a:r>
              <a:rPr lang="ru-RU" sz="32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становится</a:t>
            </a:r>
            <a:r>
              <a:rPr lang="ru-RU" sz="32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… </a:t>
            </a:r>
            <a:r>
              <a:rPr lang="ru-RU" sz="3200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ru-RU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Прямоугольник 7">
            <a:extLst>
              <a:ext uri="{FF2B5EF4-FFF2-40B4-BE49-F238E27FC236}">
                <a16:creationId xmlns="" xmlns:a16="http://schemas.microsoft.com/office/drawing/2014/main" id="{9172A067-AD5F-4D33-8B82-8647A507CB44}"/>
              </a:ext>
            </a:extLst>
          </p:cNvPr>
          <p:cNvSpPr/>
          <p:nvPr/>
        </p:nvSpPr>
        <p:spPr>
          <a:xfrm>
            <a:off x="3110753" y="4904039"/>
            <a:ext cx="5970494" cy="1245749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28575"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chemeClr val="tx1"/>
                </a:solidFill>
              </a:rPr>
              <a:t>  Задание:</a:t>
            </a:r>
          </a:p>
          <a:p>
            <a:pPr algn="ctr"/>
            <a:r>
              <a:rPr lang="ru-RU" sz="2400" b="1" i="1" dirty="0">
                <a:solidFill>
                  <a:schemeClr val="tx1"/>
                </a:solidFill>
              </a:rPr>
              <a:t>проверьте друг у друга усвоенные знания. </a:t>
            </a:r>
          </a:p>
        </p:txBody>
      </p:sp>
    </p:spTree>
    <p:extLst>
      <p:ext uri="{BB962C8B-B14F-4D97-AF65-F5344CB8AC3E}">
        <p14:creationId xmlns:p14="http://schemas.microsoft.com/office/powerpoint/2010/main" val="598728319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3500">
        <p15:prstTrans prst="drap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Рисунок 1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9587" y="6040526"/>
            <a:ext cx="635915" cy="659344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767404">
            <a:off x="3250841" y="6255058"/>
            <a:ext cx="457488" cy="603630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0407" y="6187765"/>
            <a:ext cx="382530" cy="369108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22555" y="5835767"/>
            <a:ext cx="855092" cy="942012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995" y="6304884"/>
            <a:ext cx="410657" cy="428512"/>
          </a:xfrm>
          <a:prstGeom prst="rect">
            <a:avLst/>
          </a:prstGeom>
        </p:spPr>
      </p:pic>
      <p:pic>
        <p:nvPicPr>
          <p:cNvPr id="30" name="Рисунок 2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2995" y="5904021"/>
            <a:ext cx="451536" cy="430534"/>
          </a:xfrm>
          <a:prstGeom prst="rect">
            <a:avLst/>
          </a:prstGeom>
        </p:spPr>
      </p:pic>
      <p:sp>
        <p:nvSpPr>
          <p:cNvPr id="4" name="Овал 3">
            <a:extLst>
              <a:ext uri="{FF2B5EF4-FFF2-40B4-BE49-F238E27FC236}">
                <a16:creationId xmlns="" xmlns:a16="http://schemas.microsoft.com/office/drawing/2014/main" id="{8777925F-0391-49DA-91E4-FB004011D903}"/>
              </a:ext>
            </a:extLst>
          </p:cNvPr>
          <p:cNvSpPr/>
          <p:nvPr/>
        </p:nvSpPr>
        <p:spPr>
          <a:xfrm rot="20422078">
            <a:off x="5058227" y="4898504"/>
            <a:ext cx="1630172" cy="439270"/>
          </a:xfrm>
          <a:prstGeom prst="ellipse">
            <a:avLst/>
          </a:prstGeom>
          <a:solidFill>
            <a:srgbClr val="F2FCE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TextBox 27">
            <a:extLst>
              <a:ext uri="{FF2B5EF4-FFF2-40B4-BE49-F238E27FC236}">
                <a16:creationId xmlns="" xmlns:a16="http://schemas.microsoft.com/office/drawing/2014/main" id="{12AD2515-1401-4A2A-ADB3-98A22B97EF7F}"/>
              </a:ext>
            </a:extLst>
          </p:cNvPr>
          <p:cNvSpPr txBox="1"/>
          <p:nvPr/>
        </p:nvSpPr>
        <p:spPr>
          <a:xfrm>
            <a:off x="11075358" y="5873873"/>
            <a:ext cx="60228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14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="" xmlns:a16="http://schemas.microsoft.com/office/drawing/2014/main" id="{9C1D0787-E453-4E34-9623-D3549D65979F}"/>
              </a:ext>
            </a:extLst>
          </p:cNvPr>
          <p:cNvSpPr txBox="1"/>
          <p:nvPr/>
        </p:nvSpPr>
        <p:spPr>
          <a:xfrm>
            <a:off x="873627" y="402672"/>
            <a:ext cx="10444746" cy="122283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3200" b="1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Подведение итогов выполнения задания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32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Запомните!</a:t>
            </a:r>
          </a:p>
        </p:txBody>
      </p:sp>
      <p:sp>
        <p:nvSpPr>
          <p:cNvPr id="14" name="Прямоугольник 13">
            <a:extLst>
              <a:ext uri="{FF2B5EF4-FFF2-40B4-BE49-F238E27FC236}">
                <a16:creationId xmlns="" xmlns:a16="http://schemas.microsoft.com/office/drawing/2014/main" id="{A7548835-6BD8-465C-8A13-59638D674528}"/>
              </a:ext>
            </a:extLst>
          </p:cNvPr>
          <p:cNvSpPr/>
          <p:nvPr/>
        </p:nvSpPr>
        <p:spPr>
          <a:xfrm>
            <a:off x="3344583" y="5517035"/>
            <a:ext cx="5502834" cy="120450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28575"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chemeClr val="tx1"/>
                </a:solidFill>
              </a:rPr>
              <a:t>  Задание:</a:t>
            </a:r>
          </a:p>
          <a:p>
            <a:pPr algn="ctr"/>
            <a:r>
              <a:rPr lang="ru-RU" sz="2400" b="1" i="1" dirty="0" smtClean="0">
                <a:solidFill>
                  <a:schemeClr val="tx1"/>
                </a:solidFill>
              </a:rPr>
              <a:t>проверьте </a:t>
            </a:r>
            <a:r>
              <a:rPr lang="ru-RU" sz="2400" b="1" i="1" dirty="0">
                <a:solidFill>
                  <a:schemeClr val="tx1"/>
                </a:solidFill>
              </a:rPr>
              <a:t>у себя усвоенные знания. </a:t>
            </a:r>
          </a:p>
        </p:txBody>
      </p:sp>
      <p:pic>
        <p:nvPicPr>
          <p:cNvPr id="25" name="Рисунок 24">
            <a:extLst>
              <a:ext uri="{FF2B5EF4-FFF2-40B4-BE49-F238E27FC236}">
                <a16:creationId xmlns="" xmlns:a16="http://schemas.microsoft.com/office/drawing/2014/main" id="{38654601-5DBC-4A0D-8AC5-20E84676B15B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156" y="4016188"/>
            <a:ext cx="2059511" cy="2761590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="" xmlns:a16="http://schemas.microsoft.com/office/drawing/2014/main" id="{F9DF624F-C534-46AA-9828-D5FA132D665F}"/>
              </a:ext>
            </a:extLst>
          </p:cNvPr>
          <p:cNvSpPr txBox="1"/>
          <p:nvPr/>
        </p:nvSpPr>
        <p:spPr>
          <a:xfrm>
            <a:off x="2497719" y="2214583"/>
            <a:ext cx="7196563" cy="183069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450215" algn="ctr">
              <a:lnSpc>
                <a:spcPct val="107000"/>
              </a:lnSpc>
              <a:spcAft>
                <a:spcPts val="800"/>
              </a:spcAft>
            </a:pPr>
            <a:r>
              <a:rPr lang="ru-RU" sz="36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Чтобы </a:t>
            </a:r>
            <a:r>
              <a:rPr lang="ru-RU" sz="36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найти неизвестное</a:t>
            </a:r>
            <a:r>
              <a:rPr lang="ru-RU" sz="36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уменьшаемое</a:t>
            </a:r>
            <a:r>
              <a:rPr lang="ru-RU" sz="36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надо к </a:t>
            </a:r>
            <a:r>
              <a:rPr lang="ru-RU" sz="36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разности прибавить вычитаемое</a:t>
            </a:r>
            <a:r>
              <a:rPr lang="ru-RU" sz="36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ru-RU" sz="3600" b="1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41193035"/>
      </p:ext>
    </p:extLst>
  </p:cSld>
  <p:clrMapOvr>
    <a:masterClrMapping/>
  </p:clrMapOvr>
  <p:transition spd="slow" advClick="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Рисунок 1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9587" y="6040526"/>
            <a:ext cx="635915" cy="659344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767404">
            <a:off x="3250841" y="6255058"/>
            <a:ext cx="457488" cy="603630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0407" y="6187765"/>
            <a:ext cx="382530" cy="369108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76633" y="5766855"/>
            <a:ext cx="855092" cy="942012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995" y="6304884"/>
            <a:ext cx="410657" cy="428512"/>
          </a:xfrm>
          <a:prstGeom prst="rect">
            <a:avLst/>
          </a:prstGeom>
        </p:spPr>
      </p:pic>
      <p:pic>
        <p:nvPicPr>
          <p:cNvPr id="30" name="Рисунок 2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2995" y="5904021"/>
            <a:ext cx="451536" cy="430534"/>
          </a:xfrm>
          <a:prstGeom prst="rect">
            <a:avLst/>
          </a:prstGeom>
        </p:spPr>
      </p:pic>
      <p:sp>
        <p:nvSpPr>
          <p:cNvPr id="4" name="Овал 3">
            <a:extLst>
              <a:ext uri="{FF2B5EF4-FFF2-40B4-BE49-F238E27FC236}">
                <a16:creationId xmlns="" xmlns:a16="http://schemas.microsoft.com/office/drawing/2014/main" id="{8777925F-0391-49DA-91E4-FB004011D903}"/>
              </a:ext>
            </a:extLst>
          </p:cNvPr>
          <p:cNvSpPr/>
          <p:nvPr/>
        </p:nvSpPr>
        <p:spPr>
          <a:xfrm rot="20422078">
            <a:off x="5058227" y="4898504"/>
            <a:ext cx="1630172" cy="439270"/>
          </a:xfrm>
          <a:prstGeom prst="ellipse">
            <a:avLst/>
          </a:prstGeom>
          <a:solidFill>
            <a:srgbClr val="F2FCE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TextBox 27">
            <a:extLst>
              <a:ext uri="{FF2B5EF4-FFF2-40B4-BE49-F238E27FC236}">
                <a16:creationId xmlns="" xmlns:a16="http://schemas.microsoft.com/office/drawing/2014/main" id="{12AD2515-1401-4A2A-ADB3-98A22B97EF7F}"/>
              </a:ext>
            </a:extLst>
          </p:cNvPr>
          <p:cNvSpPr txBox="1"/>
          <p:nvPr/>
        </p:nvSpPr>
        <p:spPr>
          <a:xfrm>
            <a:off x="11075358" y="5873873"/>
            <a:ext cx="60228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15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="" xmlns:a16="http://schemas.microsoft.com/office/drawing/2014/main" id="{9C1D0787-E453-4E34-9623-D3549D65979F}"/>
              </a:ext>
            </a:extLst>
          </p:cNvPr>
          <p:cNvSpPr txBox="1"/>
          <p:nvPr/>
        </p:nvSpPr>
        <p:spPr>
          <a:xfrm>
            <a:off x="873627" y="402672"/>
            <a:ext cx="10444746" cy="122283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3200" b="1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Подведение итогов выполнения задания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32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Продолжите!</a:t>
            </a:r>
          </a:p>
        </p:txBody>
      </p:sp>
      <p:pic>
        <p:nvPicPr>
          <p:cNvPr id="25" name="Рисунок 24">
            <a:extLst>
              <a:ext uri="{FF2B5EF4-FFF2-40B4-BE49-F238E27FC236}">
                <a16:creationId xmlns="" xmlns:a16="http://schemas.microsoft.com/office/drawing/2014/main" id="{38654601-5DBC-4A0D-8AC5-20E84676B15B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156" y="4016188"/>
            <a:ext cx="2059511" cy="2761590"/>
          </a:xfrm>
          <a:prstGeom prst="rect">
            <a:avLst/>
          </a:prstGeom>
        </p:spPr>
      </p:pic>
      <p:sp>
        <p:nvSpPr>
          <p:cNvPr id="17" name="Прямоугольник 16">
            <a:extLst>
              <a:ext uri="{FF2B5EF4-FFF2-40B4-BE49-F238E27FC236}">
                <a16:creationId xmlns="" xmlns:a16="http://schemas.microsoft.com/office/drawing/2014/main" id="{8BAFF2B4-9FC5-402E-B029-D8C5B70B8EFA}"/>
              </a:ext>
            </a:extLst>
          </p:cNvPr>
          <p:cNvSpPr/>
          <p:nvPr/>
        </p:nvSpPr>
        <p:spPr>
          <a:xfrm>
            <a:off x="3042887" y="5399164"/>
            <a:ext cx="6106227" cy="100971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28575"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chemeClr val="tx1"/>
                </a:solidFill>
              </a:rPr>
              <a:t>  </a:t>
            </a:r>
            <a:r>
              <a:rPr lang="ru-RU" sz="2400" b="1" dirty="0">
                <a:solidFill>
                  <a:schemeClr val="tx1"/>
                </a:solidFill>
              </a:rPr>
              <a:t>Задание:</a:t>
            </a:r>
          </a:p>
          <a:p>
            <a:pPr algn="ctr"/>
            <a:r>
              <a:rPr lang="ru-RU" sz="2400" b="1" i="1" dirty="0">
                <a:solidFill>
                  <a:schemeClr val="tx1"/>
                </a:solidFill>
              </a:rPr>
              <a:t>проверьте друг у друга усвоенные знания.</a:t>
            </a:r>
            <a:r>
              <a:rPr lang="ru-RU" sz="2800" b="1" i="1" dirty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="" xmlns:a16="http://schemas.microsoft.com/office/drawing/2014/main" id="{C6236348-0344-4A5B-A57C-2D5C5F917302}"/>
              </a:ext>
            </a:extLst>
          </p:cNvPr>
          <p:cNvSpPr txBox="1"/>
          <p:nvPr/>
        </p:nvSpPr>
        <p:spPr>
          <a:xfrm>
            <a:off x="2502201" y="2362106"/>
            <a:ext cx="7187598" cy="12379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36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Чтобы </a:t>
            </a:r>
            <a:r>
              <a:rPr lang="ru-RU" sz="36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найти неизвестное</a:t>
            </a:r>
            <a:r>
              <a:rPr lang="ru-RU" sz="36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уменьшаемое</a:t>
            </a:r>
            <a:r>
              <a:rPr lang="ru-RU" sz="36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ru-RU" sz="36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надо </a:t>
            </a:r>
            <a:r>
              <a:rPr lang="ru-RU" sz="36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… </a:t>
            </a:r>
            <a:r>
              <a:rPr lang="ru-RU" sz="36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ru-RU" sz="3600" b="1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62906770"/>
      </p:ext>
    </p:extLst>
  </p:cSld>
  <p:clrMapOvr>
    <a:masterClrMapping/>
  </p:clrMapOvr>
  <p:transition spd="slow" advClick="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Рисунок 1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9587" y="6040526"/>
            <a:ext cx="635915" cy="659344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767404">
            <a:off x="3250841" y="6255058"/>
            <a:ext cx="457488" cy="603630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0407" y="6187765"/>
            <a:ext cx="382530" cy="369108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22555" y="5835767"/>
            <a:ext cx="855092" cy="942012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995" y="6304884"/>
            <a:ext cx="410657" cy="428512"/>
          </a:xfrm>
          <a:prstGeom prst="rect">
            <a:avLst/>
          </a:prstGeom>
        </p:spPr>
      </p:pic>
      <p:pic>
        <p:nvPicPr>
          <p:cNvPr id="30" name="Рисунок 2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7713" y="5972498"/>
            <a:ext cx="451536" cy="430534"/>
          </a:xfrm>
          <a:prstGeom prst="rect">
            <a:avLst/>
          </a:prstGeom>
        </p:spPr>
      </p:pic>
      <p:sp>
        <p:nvSpPr>
          <p:cNvPr id="4" name="Овал 3">
            <a:extLst>
              <a:ext uri="{FF2B5EF4-FFF2-40B4-BE49-F238E27FC236}">
                <a16:creationId xmlns="" xmlns:a16="http://schemas.microsoft.com/office/drawing/2014/main" id="{8777925F-0391-49DA-91E4-FB004011D903}"/>
              </a:ext>
            </a:extLst>
          </p:cNvPr>
          <p:cNvSpPr/>
          <p:nvPr/>
        </p:nvSpPr>
        <p:spPr>
          <a:xfrm rot="20422078">
            <a:off x="5058227" y="4898504"/>
            <a:ext cx="1630172" cy="439270"/>
          </a:xfrm>
          <a:prstGeom prst="ellipse">
            <a:avLst/>
          </a:prstGeom>
          <a:solidFill>
            <a:srgbClr val="F2FCE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TextBox 18">
            <a:extLst>
              <a:ext uri="{FF2B5EF4-FFF2-40B4-BE49-F238E27FC236}">
                <a16:creationId xmlns="" xmlns:a16="http://schemas.microsoft.com/office/drawing/2014/main" id="{B56228F5-A19C-4251-8B4B-009EEFE57912}"/>
              </a:ext>
            </a:extLst>
          </p:cNvPr>
          <p:cNvSpPr txBox="1"/>
          <p:nvPr/>
        </p:nvSpPr>
        <p:spPr>
          <a:xfrm>
            <a:off x="932330" y="301127"/>
            <a:ext cx="10327340" cy="122283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3200" b="1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Подведение итогов выполнения задания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32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Запомните!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="" xmlns:a16="http://schemas.microsoft.com/office/drawing/2014/main" id="{12AD2515-1401-4A2A-ADB3-98A22B97EF7F}"/>
              </a:ext>
            </a:extLst>
          </p:cNvPr>
          <p:cNvSpPr txBox="1"/>
          <p:nvPr/>
        </p:nvSpPr>
        <p:spPr>
          <a:xfrm>
            <a:off x="11075358" y="5873873"/>
            <a:ext cx="60228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16</a:t>
            </a:r>
          </a:p>
        </p:txBody>
      </p:sp>
      <p:sp>
        <p:nvSpPr>
          <p:cNvPr id="15" name="Прямоугольник 14">
            <a:extLst>
              <a:ext uri="{FF2B5EF4-FFF2-40B4-BE49-F238E27FC236}">
                <a16:creationId xmlns="" xmlns:a16="http://schemas.microsoft.com/office/drawing/2014/main" id="{B8D73842-9DFE-4800-BF9E-9DD20A758AD7}"/>
              </a:ext>
            </a:extLst>
          </p:cNvPr>
          <p:cNvSpPr/>
          <p:nvPr/>
        </p:nvSpPr>
        <p:spPr>
          <a:xfrm>
            <a:off x="3379320" y="5578457"/>
            <a:ext cx="5433359" cy="89762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28575"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chemeClr val="tx1"/>
                </a:solidFill>
              </a:rPr>
              <a:t>  Задание:</a:t>
            </a:r>
          </a:p>
          <a:p>
            <a:pPr algn="ctr"/>
            <a:r>
              <a:rPr lang="ru-RU" sz="2400" b="1" i="1" dirty="0">
                <a:solidFill>
                  <a:schemeClr val="tx1"/>
                </a:solidFill>
              </a:rPr>
              <a:t> </a:t>
            </a:r>
            <a:r>
              <a:rPr lang="ru-RU" sz="2400" b="1" i="1" dirty="0" smtClean="0">
                <a:solidFill>
                  <a:schemeClr val="tx1"/>
                </a:solidFill>
              </a:rPr>
              <a:t>проверьте </a:t>
            </a:r>
            <a:r>
              <a:rPr lang="ru-RU" sz="2400" b="1" i="1" dirty="0">
                <a:solidFill>
                  <a:schemeClr val="tx1"/>
                </a:solidFill>
              </a:rPr>
              <a:t>у себя усвоенные знания. </a:t>
            </a:r>
          </a:p>
        </p:txBody>
      </p:sp>
      <p:pic>
        <p:nvPicPr>
          <p:cNvPr id="23" name="Рисунок 22">
            <a:extLst>
              <a:ext uri="{FF2B5EF4-FFF2-40B4-BE49-F238E27FC236}">
                <a16:creationId xmlns="" xmlns:a16="http://schemas.microsoft.com/office/drawing/2014/main" id="{A69B23CF-13DD-49F9-B4FD-0FFC5C445382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157" y="4204446"/>
            <a:ext cx="1858818" cy="2573331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="" xmlns:a16="http://schemas.microsoft.com/office/drawing/2014/main" id="{DFA66FEA-A8BE-4F2D-9CF3-7A0EAA6382DF}"/>
              </a:ext>
            </a:extLst>
          </p:cNvPr>
          <p:cNvSpPr txBox="1"/>
          <p:nvPr/>
        </p:nvSpPr>
        <p:spPr>
          <a:xfrm>
            <a:off x="2277559" y="1740951"/>
            <a:ext cx="7636882" cy="24634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36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Чтобы </a:t>
            </a:r>
            <a:r>
              <a:rPr lang="ru-RU" sz="36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найти </a:t>
            </a:r>
            <a:r>
              <a:rPr lang="ru-RU" sz="36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36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36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неизвестное</a:t>
            </a:r>
            <a:r>
              <a:rPr lang="ru-RU" sz="36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вычитаемое</a:t>
            </a:r>
            <a:r>
              <a:rPr lang="ru-RU" sz="36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ru-RU" sz="36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36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36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надо </a:t>
            </a:r>
            <a:r>
              <a:rPr lang="ru-RU" sz="36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из </a:t>
            </a:r>
            <a:r>
              <a:rPr lang="ru-RU" sz="36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уменьшаемого </a:t>
            </a:r>
            <a:r>
              <a:rPr lang="ru-RU" sz="36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36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36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вычесть разность</a:t>
            </a:r>
            <a:r>
              <a:rPr lang="ru-RU" sz="36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ru-RU" sz="3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18841136"/>
      </p:ext>
    </p:extLst>
  </p:cSld>
  <p:clrMapOvr>
    <a:masterClrMapping/>
  </p:clrMapOvr>
  <p:transition spd="slow" advClick="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Рисунок 1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9587" y="6040526"/>
            <a:ext cx="635915" cy="659344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767404">
            <a:off x="3250841" y="6255058"/>
            <a:ext cx="457488" cy="603630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0407" y="6187765"/>
            <a:ext cx="382530" cy="369108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22555" y="5835767"/>
            <a:ext cx="855092" cy="942012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995" y="6304884"/>
            <a:ext cx="410657" cy="428512"/>
          </a:xfrm>
          <a:prstGeom prst="rect">
            <a:avLst/>
          </a:prstGeom>
        </p:spPr>
      </p:pic>
      <p:pic>
        <p:nvPicPr>
          <p:cNvPr id="30" name="Рисунок 2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2995" y="5904021"/>
            <a:ext cx="451536" cy="430534"/>
          </a:xfrm>
          <a:prstGeom prst="rect">
            <a:avLst/>
          </a:prstGeom>
        </p:spPr>
      </p:pic>
      <p:sp>
        <p:nvSpPr>
          <p:cNvPr id="4" name="Овал 3">
            <a:extLst>
              <a:ext uri="{FF2B5EF4-FFF2-40B4-BE49-F238E27FC236}">
                <a16:creationId xmlns="" xmlns:a16="http://schemas.microsoft.com/office/drawing/2014/main" id="{8777925F-0391-49DA-91E4-FB004011D903}"/>
              </a:ext>
            </a:extLst>
          </p:cNvPr>
          <p:cNvSpPr/>
          <p:nvPr/>
        </p:nvSpPr>
        <p:spPr>
          <a:xfrm rot="20422078">
            <a:off x="5058227" y="4898504"/>
            <a:ext cx="1630172" cy="439270"/>
          </a:xfrm>
          <a:prstGeom prst="ellipse">
            <a:avLst/>
          </a:prstGeom>
          <a:solidFill>
            <a:srgbClr val="F2FCE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TextBox 18">
            <a:extLst>
              <a:ext uri="{FF2B5EF4-FFF2-40B4-BE49-F238E27FC236}">
                <a16:creationId xmlns="" xmlns:a16="http://schemas.microsoft.com/office/drawing/2014/main" id="{B56228F5-A19C-4251-8B4B-009EEFE57912}"/>
              </a:ext>
            </a:extLst>
          </p:cNvPr>
          <p:cNvSpPr txBox="1"/>
          <p:nvPr/>
        </p:nvSpPr>
        <p:spPr>
          <a:xfrm>
            <a:off x="1344706" y="403412"/>
            <a:ext cx="9502588" cy="121328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3200" b="1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Подведение итогов выполнения задания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32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Продолжите!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="" xmlns:a16="http://schemas.microsoft.com/office/drawing/2014/main" id="{12AD2515-1401-4A2A-ADB3-98A22B97EF7F}"/>
              </a:ext>
            </a:extLst>
          </p:cNvPr>
          <p:cNvSpPr txBox="1"/>
          <p:nvPr/>
        </p:nvSpPr>
        <p:spPr>
          <a:xfrm>
            <a:off x="11075358" y="5873873"/>
            <a:ext cx="60228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17</a:t>
            </a:r>
          </a:p>
        </p:txBody>
      </p:sp>
      <p:pic>
        <p:nvPicPr>
          <p:cNvPr id="16" name="Рисунок 15">
            <a:extLst>
              <a:ext uri="{FF2B5EF4-FFF2-40B4-BE49-F238E27FC236}">
                <a16:creationId xmlns="" xmlns:a16="http://schemas.microsoft.com/office/drawing/2014/main" id="{CB69E074-074A-419B-9EA9-30BDF0222B2F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157" y="3881718"/>
            <a:ext cx="2203420" cy="2896060"/>
          </a:xfrm>
          <a:prstGeom prst="rect">
            <a:avLst/>
          </a:prstGeom>
        </p:spPr>
      </p:pic>
      <p:sp>
        <p:nvSpPr>
          <p:cNvPr id="27" name="Прямоугольник 26">
            <a:extLst>
              <a:ext uri="{FF2B5EF4-FFF2-40B4-BE49-F238E27FC236}">
                <a16:creationId xmlns="" xmlns:a16="http://schemas.microsoft.com/office/drawing/2014/main" id="{A7B60172-BEEE-4110-A5EB-35466B805528}"/>
              </a:ext>
            </a:extLst>
          </p:cNvPr>
          <p:cNvSpPr/>
          <p:nvPr/>
        </p:nvSpPr>
        <p:spPr>
          <a:xfrm>
            <a:off x="2977514" y="5118139"/>
            <a:ext cx="6236969" cy="1031649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28575"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chemeClr val="tx1"/>
                </a:solidFill>
              </a:rPr>
              <a:t>  </a:t>
            </a:r>
            <a:r>
              <a:rPr lang="ru-RU" sz="2400" b="1" dirty="0">
                <a:solidFill>
                  <a:schemeClr val="tx1"/>
                </a:solidFill>
              </a:rPr>
              <a:t>Задание:</a:t>
            </a:r>
          </a:p>
          <a:p>
            <a:pPr algn="ctr"/>
            <a:r>
              <a:rPr lang="ru-RU" sz="2400" b="1" i="1" dirty="0">
                <a:solidFill>
                  <a:schemeClr val="tx1"/>
                </a:solidFill>
              </a:rPr>
              <a:t>проверьте друг у друга усвоенные знания. 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="" xmlns:a16="http://schemas.microsoft.com/office/drawing/2014/main" id="{B8794FFD-F4C9-4442-9249-75C57354DF8B}"/>
              </a:ext>
            </a:extLst>
          </p:cNvPr>
          <p:cNvSpPr txBox="1"/>
          <p:nvPr/>
        </p:nvSpPr>
        <p:spPr>
          <a:xfrm>
            <a:off x="2497718" y="2189884"/>
            <a:ext cx="7196563" cy="12379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36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Чтобы </a:t>
            </a:r>
            <a:r>
              <a:rPr lang="ru-RU" sz="36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найти неизвестное</a:t>
            </a:r>
            <a:r>
              <a:rPr lang="ru-RU" sz="36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вычитаемое</a:t>
            </a:r>
            <a:r>
              <a:rPr lang="ru-RU" sz="36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ru-RU" sz="36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надо </a:t>
            </a:r>
            <a:r>
              <a:rPr lang="ru-RU" sz="36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… </a:t>
            </a:r>
            <a:r>
              <a:rPr lang="ru-RU" sz="36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ru-RU" sz="3600" b="1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20045303"/>
      </p:ext>
    </p:extLst>
  </p:cSld>
  <p:clrMapOvr>
    <a:masterClrMapping/>
  </p:clrMapOvr>
  <p:transition spd="slow" advClick="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Рисунок 2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363" y="6284379"/>
            <a:ext cx="410657" cy="428512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478" y="247920"/>
            <a:ext cx="573085" cy="652131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59621" y="247920"/>
            <a:ext cx="408635" cy="464358"/>
          </a:xfrm>
          <a:prstGeom prst="rect">
            <a:avLst/>
          </a:prstGeom>
        </p:spPr>
      </p:pic>
      <p:sp>
        <p:nvSpPr>
          <p:cNvPr id="4" name="Овал 3">
            <a:extLst>
              <a:ext uri="{FF2B5EF4-FFF2-40B4-BE49-F238E27FC236}">
                <a16:creationId xmlns="" xmlns:a16="http://schemas.microsoft.com/office/drawing/2014/main" id="{8777925F-0391-49DA-91E4-FB004011D903}"/>
              </a:ext>
            </a:extLst>
          </p:cNvPr>
          <p:cNvSpPr/>
          <p:nvPr/>
        </p:nvSpPr>
        <p:spPr>
          <a:xfrm rot="20422078">
            <a:off x="5058227" y="4898504"/>
            <a:ext cx="1630172" cy="439270"/>
          </a:xfrm>
          <a:prstGeom prst="ellipse">
            <a:avLst/>
          </a:prstGeom>
          <a:solidFill>
            <a:srgbClr val="F2FCE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0" name="Рисунок 2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4247" y="6148565"/>
            <a:ext cx="451536" cy="430534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767404">
            <a:off x="2086190" y="3777810"/>
            <a:ext cx="395306" cy="521584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521760" y="1245793"/>
            <a:ext cx="442212" cy="725806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86067" y="5863549"/>
            <a:ext cx="855092" cy="942012"/>
          </a:xfrm>
          <a:prstGeom prst="rect">
            <a:avLst/>
          </a:prstGeom>
        </p:spPr>
      </p:pic>
      <p:sp>
        <p:nvSpPr>
          <p:cNvPr id="33" name="TextBox 32">
            <a:extLst>
              <a:ext uri="{FF2B5EF4-FFF2-40B4-BE49-F238E27FC236}">
                <a16:creationId xmlns="" xmlns:a16="http://schemas.microsoft.com/office/drawing/2014/main" id="{EB0B9CFC-55BA-40CA-8136-4751FBF7585B}"/>
              </a:ext>
            </a:extLst>
          </p:cNvPr>
          <p:cNvSpPr txBox="1"/>
          <p:nvPr/>
        </p:nvSpPr>
        <p:spPr>
          <a:xfrm>
            <a:off x="11395526" y="5873873"/>
            <a:ext cx="4924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17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="" xmlns:a16="http://schemas.microsoft.com/office/drawing/2014/main" id="{5123EADC-07C1-4428-84B8-A1F577E877D1}"/>
              </a:ext>
            </a:extLst>
          </p:cNvPr>
          <p:cNvSpPr txBox="1"/>
          <p:nvPr/>
        </p:nvSpPr>
        <p:spPr>
          <a:xfrm>
            <a:off x="4818387" y="480099"/>
            <a:ext cx="2555227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3600" b="1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РЕФЛЕКСИЯ</a:t>
            </a:r>
          </a:p>
        </p:txBody>
      </p:sp>
      <p:pic>
        <p:nvPicPr>
          <p:cNvPr id="32" name="Рисунок 31">
            <a:extLst>
              <a:ext uri="{FF2B5EF4-FFF2-40B4-BE49-F238E27FC236}">
                <a16:creationId xmlns="" xmlns:a16="http://schemas.microsoft.com/office/drawing/2014/main" id="{5D9D9373-A20C-4E52-AA33-373F75188776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876374">
            <a:off x="2462370" y="5636933"/>
            <a:ext cx="1042447" cy="710168"/>
          </a:xfrm>
          <a:prstGeom prst="rect">
            <a:avLst/>
          </a:prstGeom>
        </p:spPr>
      </p:pic>
      <p:sp>
        <p:nvSpPr>
          <p:cNvPr id="31" name="Прямоугольник 30">
            <a:extLst>
              <a:ext uri="{FF2B5EF4-FFF2-40B4-BE49-F238E27FC236}">
                <a16:creationId xmlns="" xmlns:a16="http://schemas.microsoft.com/office/drawing/2014/main" id="{12688D7E-0468-4598-B22A-3AB40303A446}"/>
              </a:ext>
            </a:extLst>
          </p:cNvPr>
          <p:cNvSpPr/>
          <p:nvPr/>
        </p:nvSpPr>
        <p:spPr>
          <a:xfrm>
            <a:off x="2138311" y="1511300"/>
            <a:ext cx="6956612" cy="1575156"/>
          </a:xfrm>
          <a:prstGeom prst="rect">
            <a:avLst/>
          </a:prstGeom>
          <a:ln w="28575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ru-RU" sz="2400" b="1" dirty="0">
                <a:latin typeface="Calibri" panose="020F0502020204030204" pitchFamily="34" charset="0"/>
                <a:cs typeface="Calibri" panose="020F0502020204030204" pitchFamily="34" charset="0"/>
              </a:rPr>
              <a:t>Запомнили </a:t>
            </a:r>
            <a:r>
              <a:rPr lang="ru-RU" sz="24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ли вы</a:t>
            </a:r>
            <a:r>
              <a:rPr lang="ru-RU" sz="2400" b="1" dirty="0"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</a:p>
          <a:p>
            <a:pPr algn="ctr"/>
            <a:r>
              <a:rPr lang="ru-RU" sz="2400" b="1" dirty="0">
                <a:latin typeface="Calibri" panose="020F0502020204030204" pitchFamily="34" charset="0"/>
                <a:cs typeface="Calibri" panose="020F0502020204030204" pitchFamily="34" charset="0"/>
              </a:rPr>
              <a:t>какие задачи называются обратными </a:t>
            </a:r>
            <a:r>
              <a:rPr lang="ru-RU" sz="24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задаче 1</a:t>
            </a:r>
            <a:r>
              <a:rPr lang="ru-RU" sz="2400" b="1" dirty="0">
                <a:latin typeface="Calibri" panose="020F0502020204030204" pitchFamily="34" charset="0"/>
                <a:cs typeface="Calibri" panose="020F0502020204030204" pitchFamily="34" charset="0"/>
              </a:rPr>
              <a:t>;</a:t>
            </a:r>
          </a:p>
          <a:p>
            <a:pPr algn="ctr"/>
            <a:r>
              <a:rPr lang="ru-RU" sz="2400" b="1" dirty="0">
                <a:latin typeface="Calibri" panose="020F0502020204030204" pitchFamily="34" charset="0"/>
                <a:cs typeface="Calibri" panose="020F0502020204030204" pitchFamily="34" charset="0"/>
              </a:rPr>
              <a:t>способы нахождения неизвестных </a:t>
            </a:r>
            <a:r>
              <a:rPr lang="ru-RU" sz="24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ru-RU" sz="2400" b="1" dirty="0" smtClean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ru-RU" sz="2400" b="1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уменьшаемого </a:t>
            </a:r>
            <a:r>
              <a:rPr lang="ru-RU" sz="24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и вычитаемого</a:t>
            </a:r>
            <a:r>
              <a:rPr lang="ru-RU" sz="24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?</a:t>
            </a:r>
            <a:endParaRPr lang="ru-RU" sz="24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8" name="Прямоугольник 47">
            <a:extLst>
              <a:ext uri="{FF2B5EF4-FFF2-40B4-BE49-F238E27FC236}">
                <a16:creationId xmlns="" xmlns:a16="http://schemas.microsoft.com/office/drawing/2014/main" id="{249EC523-31C0-4B17-B9B4-E7E2B822D91C}"/>
              </a:ext>
            </a:extLst>
          </p:cNvPr>
          <p:cNvSpPr/>
          <p:nvPr/>
        </p:nvSpPr>
        <p:spPr>
          <a:xfrm>
            <a:off x="2939674" y="3341006"/>
            <a:ext cx="6877426" cy="1488974"/>
          </a:xfrm>
          <a:prstGeom prst="rect">
            <a:avLst/>
          </a:prstGeom>
          <a:ln w="28575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endParaRPr lang="ru-RU" sz="24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0" algn="ctr"/>
            <a:r>
              <a:rPr lang="ru-RU" sz="2400" b="1" dirty="0">
                <a:latin typeface="Calibri" panose="020F0502020204030204" pitchFamily="34" charset="0"/>
                <a:cs typeface="Calibri" panose="020F0502020204030204" pitchFamily="34" charset="0"/>
              </a:rPr>
              <a:t>Возникали </a:t>
            </a:r>
            <a:r>
              <a:rPr lang="ru-RU" sz="24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ли у </a:t>
            </a:r>
            <a:r>
              <a:rPr lang="ru-RU" sz="2400" b="1" dirty="0">
                <a:latin typeface="Calibri" panose="020F0502020204030204" pitchFamily="34" charset="0"/>
                <a:cs typeface="Calibri" panose="020F0502020204030204" pitchFamily="34" charset="0"/>
              </a:rPr>
              <a:t>вас трудности </a:t>
            </a:r>
            <a:r>
              <a:rPr lang="ru-RU" sz="24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ru-RU" sz="2400" b="1" dirty="0" smtClean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ru-RU" sz="24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при самостоятельном составлении </a:t>
            </a:r>
            <a:br>
              <a:rPr lang="ru-RU" sz="2400" b="1" dirty="0" smtClean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ru-RU" sz="24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и </a:t>
            </a:r>
            <a:r>
              <a:rPr lang="ru-RU" sz="2400" b="1" dirty="0">
                <a:latin typeface="Calibri" panose="020F0502020204030204" pitchFamily="34" charset="0"/>
                <a:cs typeface="Calibri" panose="020F0502020204030204" pitchFamily="34" charset="0"/>
              </a:rPr>
              <a:t>решении задач 2 и 3, обратных </a:t>
            </a:r>
            <a:r>
              <a:rPr lang="ru-RU" sz="24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задаче 1</a:t>
            </a:r>
            <a:r>
              <a:rPr lang="ru-RU" sz="2400" b="1" dirty="0">
                <a:latin typeface="Calibri" panose="020F0502020204030204" pitchFamily="34" charset="0"/>
                <a:cs typeface="Calibri" panose="020F0502020204030204" pitchFamily="34" charset="0"/>
              </a:rPr>
              <a:t>?</a:t>
            </a:r>
          </a:p>
          <a:p>
            <a:pPr lvl="0" algn="ctr"/>
            <a:endParaRPr lang="ru-RU" sz="24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50" name="Рисунок 49">
            <a:extLst>
              <a:ext uri="{FF2B5EF4-FFF2-40B4-BE49-F238E27FC236}">
                <a16:creationId xmlns="" xmlns:a16="http://schemas.microsoft.com/office/drawing/2014/main" id="{1927C07D-76CD-447F-806C-EA137F3C9DC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0111" y="5270400"/>
            <a:ext cx="382530" cy="369108"/>
          </a:xfrm>
          <a:prstGeom prst="rect">
            <a:avLst/>
          </a:prstGeom>
        </p:spPr>
      </p:pic>
      <p:pic>
        <p:nvPicPr>
          <p:cNvPr id="29" name="Рисунок 28">
            <a:extLst>
              <a:ext uri="{FF2B5EF4-FFF2-40B4-BE49-F238E27FC236}">
                <a16:creationId xmlns="" xmlns:a16="http://schemas.microsoft.com/office/drawing/2014/main" id="{A0553D2A-18C1-4377-BBE2-33CE7809B65E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25" y="3682800"/>
            <a:ext cx="2227716" cy="3175200"/>
          </a:xfrm>
          <a:prstGeom prst="rect">
            <a:avLst/>
          </a:prstGeom>
        </p:spPr>
      </p:pic>
      <p:sp>
        <p:nvSpPr>
          <p:cNvPr id="25" name="Прямоугольник 24">
            <a:extLst>
              <a:ext uri="{FF2B5EF4-FFF2-40B4-BE49-F238E27FC236}">
                <a16:creationId xmlns="" xmlns:a16="http://schemas.microsoft.com/office/drawing/2014/main" id="{ADE731E0-6B34-40AB-B2A2-490CABB6857F}"/>
              </a:ext>
            </a:extLst>
          </p:cNvPr>
          <p:cNvSpPr/>
          <p:nvPr/>
        </p:nvSpPr>
        <p:spPr>
          <a:xfrm>
            <a:off x="3664679" y="5135689"/>
            <a:ext cx="7054122" cy="1476763"/>
          </a:xfrm>
          <a:prstGeom prst="rect">
            <a:avLst/>
          </a:prstGeom>
          <a:ln w="28575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endParaRPr lang="ru-RU" sz="24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0" algn="ctr"/>
            <a:r>
              <a:rPr lang="ru-RU" sz="2400" b="1" dirty="0">
                <a:latin typeface="Calibri" panose="020F0502020204030204" pitchFamily="34" charset="0"/>
                <a:cs typeface="Calibri" panose="020F0502020204030204" pitchFamily="34" charset="0"/>
              </a:rPr>
              <a:t>Что необходимо сделать, чтобы устранить все затруднения, которые возникали при составлении </a:t>
            </a:r>
            <a:r>
              <a:rPr lang="ru-RU" sz="24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ru-RU" sz="2400" b="1" dirty="0" smtClean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ru-RU" sz="24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и </a:t>
            </a:r>
            <a:r>
              <a:rPr lang="ru-RU" sz="2400" b="1" dirty="0">
                <a:latin typeface="Calibri" panose="020F0502020204030204" pitchFamily="34" charset="0"/>
                <a:cs typeface="Calibri" panose="020F0502020204030204" pitchFamily="34" charset="0"/>
              </a:rPr>
              <a:t>решении задач 2 и 3, обратных </a:t>
            </a:r>
            <a:r>
              <a:rPr lang="ru-RU" sz="24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задаче 1</a:t>
            </a:r>
            <a:r>
              <a:rPr lang="ru-RU" sz="2400" b="1" dirty="0">
                <a:latin typeface="Calibri" panose="020F0502020204030204" pitchFamily="34" charset="0"/>
                <a:cs typeface="Calibri" panose="020F0502020204030204" pitchFamily="34" charset="0"/>
              </a:rPr>
              <a:t>?</a:t>
            </a:r>
          </a:p>
          <a:p>
            <a:r>
              <a:rPr lang="ru-RU" sz="2400" b="1" dirty="0">
                <a:latin typeface="Calibri" panose="020F0502020204030204" pitchFamily="34" charset="0"/>
                <a:cs typeface="Calibri" panose="020F0502020204030204" pitchFamily="34" charset="0"/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4063939415"/>
      </p:ext>
    </p:extLst>
  </p:cSld>
  <p:clrMapOvr>
    <a:masterClrMapping/>
  </p:clrMapOvr>
  <p:transition spd="slow" advClick="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  <p:bldP spid="48" grpId="0" animBg="1"/>
      <p:bldP spid="2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265EA73E-5E37-4585-BB9E-593D00D5281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459029"/>
            <a:ext cx="3085106" cy="317520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86067" y="5863549"/>
            <a:ext cx="855092" cy="942012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EB0B9CFC-55BA-40CA-8136-4751FBF7585B}"/>
              </a:ext>
            </a:extLst>
          </p:cNvPr>
          <p:cNvSpPr txBox="1"/>
          <p:nvPr/>
        </p:nvSpPr>
        <p:spPr>
          <a:xfrm>
            <a:off x="11395526" y="5873873"/>
            <a:ext cx="3385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xmlns="" id="{1398B136-68F6-4CC0-9102-FF63D60A26B8}"/>
              </a:ext>
            </a:extLst>
          </p:cNvPr>
          <p:cNvSpPr/>
          <p:nvPr/>
        </p:nvSpPr>
        <p:spPr>
          <a:xfrm>
            <a:off x="4934566" y="367553"/>
            <a:ext cx="2322869" cy="77096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28575"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solidFill>
                  <a:srgbClr val="FF0000"/>
                </a:solidFill>
              </a:rPr>
              <a:t> </a:t>
            </a:r>
            <a:r>
              <a:rPr lang="ru-RU" sz="3200" b="1" dirty="0" smtClean="0">
                <a:solidFill>
                  <a:srgbClr val="FF0000"/>
                </a:solidFill>
              </a:rPr>
              <a:t>Повторите! </a:t>
            </a:r>
            <a:endParaRPr lang="ru-RU" sz="3200" b="1" dirty="0">
              <a:solidFill>
                <a:srgbClr val="FF0000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A6FB626A-97BC-4003-AFF2-9256A21A1A60}"/>
              </a:ext>
            </a:extLst>
          </p:cNvPr>
          <p:cNvSpPr txBox="1"/>
          <p:nvPr/>
        </p:nvSpPr>
        <p:spPr>
          <a:xfrm>
            <a:off x="1411941" y="1467223"/>
            <a:ext cx="9368118" cy="18651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  <a:spcAft>
                <a:spcPts val="800"/>
              </a:spcAft>
            </a:pPr>
            <a:r>
              <a:rPr lang="ru-RU" sz="3200" b="1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Обратными</a:t>
            </a:r>
            <a:r>
              <a:rPr lang="ru-RU" sz="32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32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называются задачи, </a:t>
            </a:r>
            <a:r>
              <a:rPr lang="ru-RU" sz="3200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3200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3200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 </a:t>
            </a:r>
            <a:r>
              <a:rPr lang="ru-RU" sz="32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которых </a:t>
            </a:r>
            <a:r>
              <a:rPr lang="ru-RU" sz="32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одна из неизвестных величин</a:t>
            </a:r>
            <a:r>
              <a:rPr lang="ru-RU" sz="3200" b="1" kern="12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становится</a:t>
            </a:r>
            <a:r>
              <a:rPr lang="ru-RU" sz="32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известной</a:t>
            </a:r>
            <a:r>
              <a:rPr lang="ru-RU" sz="32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а </a:t>
            </a:r>
            <a:r>
              <a:rPr lang="ru-RU" sz="32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одна из данных </a:t>
            </a:r>
            <a:r>
              <a:rPr lang="ru-RU" sz="3200" b="1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3200" b="1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3200" b="1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величин </a:t>
            </a:r>
            <a:r>
              <a:rPr lang="ru-RU" sz="32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становится</a:t>
            </a:r>
            <a:r>
              <a:rPr lang="ru-RU" sz="32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неизвестной</a:t>
            </a:r>
            <a:r>
              <a:rPr lang="ru-RU" sz="32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ru-RU" sz="32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2" name="Прямоугольник 11">
            <a:extLst>
              <a:ext uri="{FF2B5EF4-FFF2-40B4-BE49-F238E27FC236}">
                <a16:creationId xmlns="" xmlns:a16="http://schemas.microsoft.com/office/drawing/2014/main" id="{85AE0297-446C-49F4-A799-A36E3A08119A}"/>
              </a:ext>
            </a:extLst>
          </p:cNvPr>
          <p:cNvSpPr/>
          <p:nvPr/>
        </p:nvSpPr>
        <p:spPr>
          <a:xfrm>
            <a:off x="3998259" y="4598894"/>
            <a:ext cx="5441576" cy="126465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28575"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chemeClr val="tx1"/>
                </a:solidFill>
              </a:rPr>
              <a:t>Задание:</a:t>
            </a:r>
          </a:p>
          <a:p>
            <a:pPr algn="ctr"/>
            <a:r>
              <a:rPr lang="ru-RU" sz="2400" b="1" i="1" dirty="0" smtClean="0">
                <a:solidFill>
                  <a:schemeClr val="tx1"/>
                </a:solidFill>
              </a:rPr>
              <a:t>расскажите </a:t>
            </a:r>
            <a:r>
              <a:rPr lang="ru-RU" sz="2400" b="1" i="1" dirty="0">
                <a:solidFill>
                  <a:schemeClr val="tx1"/>
                </a:solidFill>
              </a:rPr>
              <a:t>друг другу, какие задачи называются </a:t>
            </a:r>
            <a:r>
              <a:rPr lang="ru-RU" sz="2400" b="1" i="1" dirty="0">
                <a:solidFill>
                  <a:srgbClr val="FF0000"/>
                </a:solidFill>
              </a:rPr>
              <a:t>обратными</a:t>
            </a:r>
            <a:r>
              <a:rPr lang="ru-RU" sz="2400" b="1" i="1" dirty="0">
                <a:solidFill>
                  <a:schemeClr val="tx1"/>
                </a:solidFill>
              </a:rPr>
              <a:t> </a:t>
            </a:r>
            <a:r>
              <a:rPr lang="ru-RU" sz="2400" b="1" i="1" dirty="0" smtClean="0">
                <a:solidFill>
                  <a:schemeClr val="tx1"/>
                </a:solidFill>
              </a:rPr>
              <a:t>задаче 1</a:t>
            </a:r>
            <a:r>
              <a:rPr lang="ru-RU" sz="2400" b="1" i="1" dirty="0">
                <a:solidFill>
                  <a:schemeClr val="tx1"/>
                </a:solidFill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246197481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3500">
        <p15:prstTrans prst="drap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Рисунок 1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9587" y="6040526"/>
            <a:ext cx="635915" cy="659344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767404">
            <a:off x="3250841" y="6255058"/>
            <a:ext cx="457488" cy="603630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0407" y="6187765"/>
            <a:ext cx="382530" cy="369108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22555" y="5835767"/>
            <a:ext cx="855092" cy="942012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995" y="6304884"/>
            <a:ext cx="410657" cy="428512"/>
          </a:xfrm>
          <a:prstGeom prst="rect">
            <a:avLst/>
          </a:prstGeom>
        </p:spPr>
      </p:pic>
      <p:pic>
        <p:nvPicPr>
          <p:cNvPr id="30" name="Рисунок 2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2995" y="5904021"/>
            <a:ext cx="451536" cy="430534"/>
          </a:xfrm>
          <a:prstGeom prst="rect">
            <a:avLst/>
          </a:prstGeom>
        </p:spPr>
      </p:pic>
      <p:sp>
        <p:nvSpPr>
          <p:cNvPr id="4" name="Овал 3">
            <a:extLst>
              <a:ext uri="{FF2B5EF4-FFF2-40B4-BE49-F238E27FC236}">
                <a16:creationId xmlns="" xmlns:a16="http://schemas.microsoft.com/office/drawing/2014/main" id="{8777925F-0391-49DA-91E4-FB004011D903}"/>
              </a:ext>
            </a:extLst>
          </p:cNvPr>
          <p:cNvSpPr/>
          <p:nvPr/>
        </p:nvSpPr>
        <p:spPr>
          <a:xfrm rot="20422078">
            <a:off x="5058227" y="4898504"/>
            <a:ext cx="1630172" cy="439270"/>
          </a:xfrm>
          <a:prstGeom prst="ellipse">
            <a:avLst/>
          </a:prstGeom>
          <a:solidFill>
            <a:srgbClr val="F2FCE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TextBox 18">
            <a:extLst>
              <a:ext uri="{FF2B5EF4-FFF2-40B4-BE49-F238E27FC236}">
                <a16:creationId xmlns="" xmlns:a16="http://schemas.microsoft.com/office/drawing/2014/main" id="{B56228F5-A19C-4251-8B4B-009EEFE57912}"/>
              </a:ext>
            </a:extLst>
          </p:cNvPr>
          <p:cNvSpPr txBox="1"/>
          <p:nvPr/>
        </p:nvSpPr>
        <p:spPr>
          <a:xfrm>
            <a:off x="1264397" y="885674"/>
            <a:ext cx="9663206" cy="223676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</a:pPr>
            <a:r>
              <a:rPr lang="ru-RU" sz="3200" b="1" dirty="0" smtClean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Решите </a:t>
            </a:r>
            <a:r>
              <a:rPr lang="ru-RU" sz="3200" b="1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задачу. </a:t>
            </a:r>
            <a:r>
              <a:rPr lang="ru-RU" sz="3200" b="1" dirty="0" smtClean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Составьте </a:t>
            </a:r>
            <a:r>
              <a:rPr lang="ru-RU" sz="3200" b="1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обратные задачи.</a:t>
            </a:r>
          </a:p>
          <a:p>
            <a:pPr indent="401955" algn="just" eaLnBrk="0" fontAlgn="base" hangingPunct="0">
              <a:lnSpc>
                <a:spcPct val="107000"/>
              </a:lnSpc>
              <a:spcAft>
                <a:spcPts val="800"/>
              </a:spcAft>
            </a:pPr>
            <a:r>
              <a:rPr lang="ru-RU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endParaRPr lang="ru-RU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</a:pPr>
            <a:r>
              <a:rPr lang="ru-RU" sz="32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 гараже было 70 машин. 30 машин уехало. Сколько машин осталось в гараже</a:t>
            </a:r>
            <a:r>
              <a:rPr lang="ru-RU" sz="3200" b="1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ru-RU" sz="3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="" xmlns:a16="http://schemas.microsoft.com/office/drawing/2014/main" id="{12AD2515-1401-4A2A-ADB3-98A22B97EF7F}"/>
              </a:ext>
            </a:extLst>
          </p:cNvPr>
          <p:cNvSpPr txBox="1"/>
          <p:nvPr/>
        </p:nvSpPr>
        <p:spPr>
          <a:xfrm>
            <a:off x="11075358" y="5873873"/>
            <a:ext cx="60228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13" name="Прямоугольник 12">
            <a:extLst>
              <a:ext uri="{FF2B5EF4-FFF2-40B4-BE49-F238E27FC236}">
                <a16:creationId xmlns="" xmlns:a16="http://schemas.microsoft.com/office/drawing/2014/main" id="{5E56D166-D1BD-4CEC-99A5-961709952DF2}"/>
              </a:ext>
            </a:extLst>
          </p:cNvPr>
          <p:cNvSpPr/>
          <p:nvPr/>
        </p:nvSpPr>
        <p:spPr>
          <a:xfrm>
            <a:off x="2853878" y="4637421"/>
            <a:ext cx="6484245" cy="188172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28575"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</a:rPr>
              <a:t>Задание</a:t>
            </a:r>
            <a:r>
              <a:rPr lang="ru-RU" sz="2400" b="1" dirty="0">
                <a:solidFill>
                  <a:schemeClr val="tx1"/>
                </a:solidFill>
              </a:rPr>
              <a:t>:</a:t>
            </a:r>
          </a:p>
          <a:p>
            <a:pPr algn="ctr"/>
            <a:r>
              <a:rPr lang="ru-RU" sz="2400" b="1" i="1" dirty="0" smtClean="0">
                <a:solidFill>
                  <a:schemeClr val="tx1"/>
                </a:solidFill>
              </a:rPr>
              <a:t>составьте </a:t>
            </a:r>
            <a:r>
              <a:rPr lang="ru-RU" sz="2400" b="1" i="1" dirty="0">
                <a:solidFill>
                  <a:schemeClr val="tx1"/>
                </a:solidFill>
              </a:rPr>
              <a:t>краткую запись </a:t>
            </a:r>
            <a:r>
              <a:rPr lang="ru-RU" sz="2400" b="1" i="1" dirty="0" smtClean="0">
                <a:solidFill>
                  <a:schemeClr val="tx1"/>
                </a:solidFill>
              </a:rPr>
              <a:t>в виде таблицы, укажите названия </a:t>
            </a:r>
            <a:r>
              <a:rPr lang="ru-RU" sz="2400" b="1" i="1" dirty="0">
                <a:solidFill>
                  <a:schemeClr val="tx1"/>
                </a:solidFill>
              </a:rPr>
              <a:t>компонентов </a:t>
            </a:r>
            <a:r>
              <a:rPr lang="ru-RU" sz="2400" b="1" i="1" dirty="0" smtClean="0">
                <a:solidFill>
                  <a:schemeClr val="tx1"/>
                </a:solidFill>
              </a:rPr>
              <a:t/>
            </a:r>
            <a:br>
              <a:rPr lang="ru-RU" sz="2400" b="1" i="1" dirty="0" smtClean="0">
                <a:solidFill>
                  <a:schemeClr val="tx1"/>
                </a:solidFill>
              </a:rPr>
            </a:br>
            <a:r>
              <a:rPr lang="ru-RU" sz="2400" b="1" i="1" dirty="0" smtClean="0">
                <a:solidFill>
                  <a:schemeClr val="tx1"/>
                </a:solidFill>
              </a:rPr>
              <a:t>и </a:t>
            </a:r>
            <a:r>
              <a:rPr lang="ru-RU" sz="2400" b="1" i="1" dirty="0">
                <a:solidFill>
                  <a:schemeClr val="tx1"/>
                </a:solidFill>
              </a:rPr>
              <a:t>результата действия вычитания. </a:t>
            </a:r>
          </a:p>
        </p:txBody>
      </p:sp>
      <p:pic>
        <p:nvPicPr>
          <p:cNvPr id="14" name="Рисунок 13">
            <a:extLst>
              <a:ext uri="{FF2B5EF4-FFF2-40B4-BE49-F238E27FC236}">
                <a16:creationId xmlns="" xmlns:a16="http://schemas.microsoft.com/office/drawing/2014/main" id="{5333B9A9-B772-4340-9060-9B1B26A3A06E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63" y="4072092"/>
            <a:ext cx="2021982" cy="27859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8727555"/>
      </p:ext>
    </p:extLst>
  </p:cSld>
  <p:clrMapOvr>
    <a:masterClrMapping/>
  </p:clrMapOvr>
  <p:transition spd="slow" advClick="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Рисунок 1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9587" y="6040526"/>
            <a:ext cx="635915" cy="659344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767404">
            <a:off x="3250841" y="6255058"/>
            <a:ext cx="457488" cy="603630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0407" y="6187765"/>
            <a:ext cx="382530" cy="369108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22555" y="5835767"/>
            <a:ext cx="855092" cy="942012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995" y="6304884"/>
            <a:ext cx="410657" cy="428512"/>
          </a:xfrm>
          <a:prstGeom prst="rect">
            <a:avLst/>
          </a:prstGeom>
        </p:spPr>
      </p:pic>
      <p:pic>
        <p:nvPicPr>
          <p:cNvPr id="30" name="Рисунок 2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2995" y="5904021"/>
            <a:ext cx="451536" cy="430534"/>
          </a:xfrm>
          <a:prstGeom prst="rect">
            <a:avLst/>
          </a:prstGeom>
        </p:spPr>
      </p:pic>
      <p:sp>
        <p:nvSpPr>
          <p:cNvPr id="4" name="Овал 3">
            <a:extLst>
              <a:ext uri="{FF2B5EF4-FFF2-40B4-BE49-F238E27FC236}">
                <a16:creationId xmlns="" xmlns:a16="http://schemas.microsoft.com/office/drawing/2014/main" id="{8777925F-0391-49DA-91E4-FB004011D903}"/>
              </a:ext>
            </a:extLst>
          </p:cNvPr>
          <p:cNvSpPr/>
          <p:nvPr/>
        </p:nvSpPr>
        <p:spPr>
          <a:xfrm rot="20422078">
            <a:off x="5058227" y="4898504"/>
            <a:ext cx="1630172" cy="439270"/>
          </a:xfrm>
          <a:prstGeom prst="ellipse">
            <a:avLst/>
          </a:prstGeom>
          <a:solidFill>
            <a:srgbClr val="F2FCE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TextBox 18">
            <a:extLst>
              <a:ext uri="{FF2B5EF4-FFF2-40B4-BE49-F238E27FC236}">
                <a16:creationId xmlns="" xmlns:a16="http://schemas.microsoft.com/office/drawing/2014/main" id="{B56228F5-A19C-4251-8B4B-009EEFE57912}"/>
              </a:ext>
            </a:extLst>
          </p:cNvPr>
          <p:cNvSpPr txBox="1"/>
          <p:nvPr/>
        </p:nvSpPr>
        <p:spPr>
          <a:xfrm>
            <a:off x="914401" y="318012"/>
            <a:ext cx="10668000" cy="7692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</a:pPr>
            <a:endParaRPr lang="ru-RU" sz="2400" b="1" i="1" dirty="0">
              <a:solidFill>
                <a:srgbClr val="FF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49580" indent="449580" eaLnBrk="0" fontAlgn="base" hangingPunct="0">
              <a:lnSpc>
                <a:spcPct val="107000"/>
              </a:lnSpc>
              <a:spcAft>
                <a:spcPts val="800"/>
              </a:spcAft>
            </a:pPr>
            <a:r>
              <a:rPr lang="ru-RU" sz="18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	</a:t>
            </a:r>
            <a:endParaRPr lang="ru-RU" sz="3200" b="1" i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="" xmlns:a16="http://schemas.microsoft.com/office/drawing/2014/main" id="{12AD2515-1401-4A2A-ADB3-98A22B97EF7F}"/>
              </a:ext>
            </a:extLst>
          </p:cNvPr>
          <p:cNvSpPr txBox="1"/>
          <p:nvPr/>
        </p:nvSpPr>
        <p:spPr>
          <a:xfrm>
            <a:off x="11075358" y="5904021"/>
            <a:ext cx="60228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15" name="Прямоугольник 14">
            <a:extLst>
              <a:ext uri="{FF2B5EF4-FFF2-40B4-BE49-F238E27FC236}">
                <a16:creationId xmlns="" xmlns:a16="http://schemas.microsoft.com/office/drawing/2014/main" id="{B8D73842-9DFE-4800-BF9E-9DD20A758AD7}"/>
              </a:ext>
            </a:extLst>
          </p:cNvPr>
          <p:cNvSpPr/>
          <p:nvPr/>
        </p:nvSpPr>
        <p:spPr>
          <a:xfrm>
            <a:off x="2689412" y="5249367"/>
            <a:ext cx="6642847" cy="130930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28575"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chemeClr val="tx1"/>
                </a:solidFill>
              </a:rPr>
              <a:t>Задание:</a:t>
            </a:r>
          </a:p>
          <a:p>
            <a:pPr algn="ctr"/>
            <a:r>
              <a:rPr lang="ru-RU" sz="2400" b="1" i="1" dirty="0">
                <a:solidFill>
                  <a:schemeClr val="tx1"/>
                </a:solidFill>
              </a:rPr>
              <a:t>вместе проверьте правильность составления краткой записи в таблице </a:t>
            </a:r>
            <a:r>
              <a:rPr lang="ru-RU" sz="2400" b="1" i="1" dirty="0" smtClean="0">
                <a:solidFill>
                  <a:schemeClr val="tx1"/>
                </a:solidFill>
              </a:rPr>
              <a:t>трёх </a:t>
            </a:r>
            <a:r>
              <a:rPr lang="ru-RU" sz="2400" b="1" i="1" dirty="0">
                <a:solidFill>
                  <a:schemeClr val="tx1"/>
                </a:solidFill>
              </a:rPr>
              <a:t>задач.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="" xmlns:a16="http://schemas.microsoft.com/office/drawing/2014/main" id="{3BCE3709-7020-4B76-B216-B1846D2ED905}"/>
              </a:ext>
            </a:extLst>
          </p:cNvPr>
          <p:cNvSpPr txBox="1"/>
          <p:nvPr/>
        </p:nvSpPr>
        <p:spPr>
          <a:xfrm>
            <a:off x="1328271" y="298264"/>
            <a:ext cx="9365128" cy="1577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450215" algn="ctr">
              <a:lnSpc>
                <a:spcPct val="107000"/>
              </a:lnSpc>
              <a:spcAft>
                <a:spcPts val="800"/>
              </a:spcAft>
            </a:pPr>
            <a:r>
              <a:rPr lang="ru-RU" sz="28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Задача 1 </a:t>
            </a:r>
            <a:r>
              <a:rPr lang="ru-RU" sz="2800" b="1" i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— </a:t>
            </a:r>
            <a:r>
              <a:rPr lang="ru-RU" sz="2800" b="1" i="1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прямая</a:t>
            </a:r>
            <a:endParaRPr lang="ru-RU" sz="2800" b="1" i="1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</a:pPr>
            <a:r>
              <a:rPr lang="ru-RU" sz="28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 гараже было 70 машин. 30 машин уехало. Сколько машин осталось в гараже</a:t>
            </a:r>
            <a:r>
              <a:rPr lang="ru-RU" sz="28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ru-RU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2" name="Таблица 1">
            <a:extLst>
              <a:ext uri="{FF2B5EF4-FFF2-40B4-BE49-F238E27FC236}">
                <a16:creationId xmlns="" xmlns:a16="http://schemas.microsoft.com/office/drawing/2014/main" id="{AC36895D-C5E6-4E48-90D6-00158001756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11528008"/>
              </p:ext>
            </p:extLst>
          </p:nvPr>
        </p:nvGraphicFramePr>
        <p:xfrm>
          <a:off x="498659" y="2015960"/>
          <a:ext cx="11178988" cy="2936650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2854141">
                  <a:extLst>
                    <a:ext uri="{9D8B030D-6E8A-4147-A177-3AD203B41FA5}">
                      <a16:colId xmlns="" xmlns:a16="http://schemas.microsoft.com/office/drawing/2014/main" val="3128523448"/>
                    </a:ext>
                  </a:extLst>
                </a:gridCol>
                <a:gridCol w="2774949">
                  <a:extLst>
                    <a:ext uri="{9D8B030D-6E8A-4147-A177-3AD203B41FA5}">
                      <a16:colId xmlns="" xmlns:a16="http://schemas.microsoft.com/office/drawing/2014/main" val="756794460"/>
                    </a:ext>
                  </a:extLst>
                </a:gridCol>
                <a:gridCol w="2774949">
                  <a:extLst>
                    <a:ext uri="{9D8B030D-6E8A-4147-A177-3AD203B41FA5}">
                      <a16:colId xmlns="" xmlns:a16="http://schemas.microsoft.com/office/drawing/2014/main" val="2557053193"/>
                    </a:ext>
                  </a:extLst>
                </a:gridCol>
                <a:gridCol w="2774949">
                  <a:extLst>
                    <a:ext uri="{9D8B030D-6E8A-4147-A177-3AD203B41FA5}">
                      <a16:colId xmlns="" xmlns:a16="http://schemas.microsoft.com/office/drawing/2014/main" val="1018956132"/>
                    </a:ext>
                  </a:extLst>
                </a:gridCol>
              </a:tblGrid>
              <a:tr h="74209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2400" b="1" dirty="0">
                          <a:effectLst/>
                        </a:rPr>
                        <a:t>Задачи</a:t>
                      </a:r>
                      <a:endParaRPr lang="ru-RU" sz="2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2400" b="1" dirty="0">
                          <a:effectLst/>
                        </a:rPr>
                        <a:t>Было </a:t>
                      </a:r>
                      <a:r>
                        <a:rPr lang="ru-RU" sz="2400" b="1" dirty="0" smtClean="0">
                          <a:effectLst/>
                        </a:rPr>
                        <a:t/>
                      </a:r>
                      <a:br>
                        <a:rPr lang="ru-RU" sz="2400" b="1" dirty="0" smtClean="0">
                          <a:effectLst/>
                        </a:rPr>
                      </a:br>
                      <a:r>
                        <a:rPr lang="ru-RU" sz="2400" b="1" dirty="0" smtClean="0">
                          <a:effectLst/>
                        </a:rPr>
                        <a:t>машин</a:t>
                      </a:r>
                      <a:r>
                        <a:rPr lang="ru-RU" sz="2400" b="1" dirty="0">
                          <a:effectLst/>
                        </a:rPr>
                        <a:t>, шт.</a:t>
                      </a:r>
                      <a:endParaRPr lang="ru-RU" sz="2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eaLnBrk="0" fontAlgn="base" hangingPunct="0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2400" b="1" dirty="0">
                          <a:effectLst/>
                        </a:rPr>
                        <a:t>Уехало </a:t>
                      </a:r>
                      <a:r>
                        <a:rPr lang="ru-RU" sz="2400" b="1" dirty="0" smtClean="0">
                          <a:effectLst/>
                        </a:rPr>
                        <a:t/>
                      </a:r>
                      <a:br>
                        <a:rPr lang="ru-RU" sz="2400" b="1" dirty="0" smtClean="0">
                          <a:effectLst/>
                        </a:rPr>
                      </a:br>
                      <a:r>
                        <a:rPr lang="ru-RU" sz="2400" b="1" dirty="0" smtClean="0">
                          <a:effectLst/>
                        </a:rPr>
                        <a:t>машин</a:t>
                      </a:r>
                      <a:r>
                        <a:rPr lang="ru-RU" sz="2400" b="1" dirty="0">
                          <a:effectLst/>
                        </a:rPr>
                        <a:t>, шт</a:t>
                      </a:r>
                      <a:r>
                        <a:rPr lang="ru-RU" sz="2400" b="1" dirty="0" smtClean="0">
                          <a:effectLst/>
                        </a:rPr>
                        <a:t>.</a:t>
                      </a:r>
                      <a:endParaRPr lang="ru-RU" sz="2400" b="1" dirty="0">
                        <a:effectLst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2400" b="1" dirty="0">
                          <a:effectLst/>
                        </a:rPr>
                        <a:t>Осталось </a:t>
                      </a:r>
                      <a:r>
                        <a:rPr lang="ru-RU" sz="2400" b="1" dirty="0" smtClean="0">
                          <a:effectLst/>
                        </a:rPr>
                        <a:t/>
                      </a:r>
                      <a:br>
                        <a:rPr lang="ru-RU" sz="2400" b="1" dirty="0" smtClean="0">
                          <a:effectLst/>
                        </a:rPr>
                      </a:br>
                      <a:r>
                        <a:rPr lang="ru-RU" sz="2400" b="1" dirty="0" smtClean="0">
                          <a:effectLst/>
                        </a:rPr>
                        <a:t>машин</a:t>
                      </a:r>
                      <a:r>
                        <a:rPr lang="ru-RU" sz="2400" b="1" dirty="0">
                          <a:effectLst/>
                        </a:rPr>
                        <a:t>, шт.</a:t>
                      </a:r>
                      <a:endParaRPr lang="ru-RU" sz="2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644546154"/>
                  </a:ext>
                </a:extLst>
              </a:tr>
              <a:tr h="320142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2400" b="1" dirty="0" smtClean="0">
                          <a:effectLst/>
                        </a:rPr>
                        <a:t>Задача 1</a:t>
                      </a:r>
                      <a:r>
                        <a:rPr lang="ru-RU" sz="2400" b="1" dirty="0">
                          <a:effectLst/>
                        </a:rPr>
                        <a:t>, прямая</a:t>
                      </a:r>
                      <a:endParaRPr lang="ru-RU" sz="2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2400" b="1" kern="1200" dirty="0">
                          <a:effectLst/>
                        </a:rPr>
                        <a:t>70</a:t>
                      </a:r>
                      <a:endParaRPr lang="ru-RU" sz="24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2400" b="1" dirty="0">
                          <a:effectLst/>
                        </a:rPr>
                        <a:t>30</a:t>
                      </a:r>
                      <a:endParaRPr lang="ru-RU" sz="2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2400" b="1" dirty="0">
                          <a:solidFill>
                            <a:srgbClr val="FF0000"/>
                          </a:solidFill>
                          <a:effectLst/>
                        </a:rPr>
                        <a:t>? </a:t>
                      </a:r>
                      <a:r>
                        <a:rPr lang="ru-RU" sz="2400" b="1" dirty="0">
                          <a:effectLst/>
                        </a:rPr>
                        <a:t> </a:t>
                      </a:r>
                      <a:endParaRPr lang="ru-RU" sz="2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610714110"/>
                  </a:ext>
                </a:extLst>
              </a:tr>
              <a:tr h="320142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2400" b="1" dirty="0">
                          <a:effectLst/>
                        </a:rPr>
                        <a:t> </a:t>
                      </a:r>
                      <a:endParaRPr lang="ru-RU" sz="2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2400" b="1" dirty="0">
                          <a:effectLst/>
                        </a:rPr>
                        <a:t>уменьшаемое</a:t>
                      </a:r>
                      <a:endParaRPr lang="ru-RU" sz="2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2400" b="1" dirty="0">
                          <a:effectLst/>
                        </a:rPr>
                        <a:t>вычитаемое</a:t>
                      </a:r>
                      <a:endParaRPr lang="ru-RU" sz="2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2400" b="1" dirty="0">
                          <a:effectLst/>
                        </a:rPr>
                        <a:t>разность</a:t>
                      </a:r>
                      <a:endParaRPr lang="ru-RU" sz="2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838262728"/>
                  </a:ext>
                </a:extLst>
              </a:tr>
              <a:tr h="655124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2400" b="1" dirty="0" smtClean="0">
                          <a:effectLst/>
                        </a:rPr>
                        <a:t>Задача 2</a:t>
                      </a:r>
                      <a:r>
                        <a:rPr lang="ru-RU" sz="2400" b="1" dirty="0">
                          <a:effectLst/>
                        </a:rPr>
                        <a:t>, обратная </a:t>
                      </a:r>
                      <a:r>
                        <a:rPr lang="ru-RU" sz="2400" b="1" dirty="0" smtClean="0">
                          <a:effectLst/>
                        </a:rPr>
                        <a:t>задаче 1</a:t>
                      </a:r>
                      <a:endParaRPr lang="ru-RU" sz="2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2400" b="1" dirty="0">
                          <a:solidFill>
                            <a:srgbClr val="FF0000"/>
                          </a:solidFill>
                          <a:effectLst/>
                        </a:rPr>
                        <a:t>? </a:t>
                      </a:r>
                      <a:endParaRPr lang="ru-RU" sz="24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2400" b="1" kern="1200" dirty="0">
                          <a:effectLst/>
                        </a:rPr>
                        <a:t>30</a:t>
                      </a:r>
                      <a:endParaRPr lang="ru-RU" sz="24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2400" b="1" dirty="0">
                          <a:effectLst/>
                        </a:rPr>
                        <a:t>? </a:t>
                      </a:r>
                      <a:endParaRPr lang="ru-RU" sz="2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883753973"/>
                  </a:ext>
                </a:extLst>
              </a:tr>
              <a:tr h="655124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2400" b="1" dirty="0" smtClean="0">
                          <a:effectLst/>
                        </a:rPr>
                        <a:t>Задача 3</a:t>
                      </a:r>
                      <a:r>
                        <a:rPr lang="ru-RU" sz="2400" b="1" dirty="0">
                          <a:effectLst/>
                        </a:rPr>
                        <a:t>, обратная </a:t>
                      </a:r>
                      <a:r>
                        <a:rPr lang="ru-RU" sz="2400" b="1" dirty="0" smtClean="0">
                          <a:effectLst/>
                        </a:rPr>
                        <a:t>задаче 1</a:t>
                      </a:r>
                      <a:endParaRPr lang="ru-RU" sz="2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2400" b="1" dirty="0">
                          <a:effectLst/>
                        </a:rPr>
                        <a:t>70</a:t>
                      </a:r>
                      <a:endParaRPr lang="ru-RU" sz="2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2400" b="1" dirty="0">
                          <a:solidFill>
                            <a:srgbClr val="FF0000"/>
                          </a:solidFill>
                          <a:effectLst/>
                        </a:rPr>
                        <a:t>?</a:t>
                      </a:r>
                      <a:endParaRPr lang="ru-RU" sz="24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2400" b="1" kern="1200" dirty="0">
                          <a:effectLst/>
                        </a:rPr>
                        <a:t>? </a:t>
                      </a:r>
                      <a:endParaRPr lang="ru-RU" sz="24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39270639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54340994"/>
      </p:ext>
    </p:extLst>
  </p:cSld>
  <p:clrMapOvr>
    <a:masterClrMapping/>
  </p:clrMapOvr>
  <p:transition spd="slow" advClick="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Рисунок 1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9587" y="6040526"/>
            <a:ext cx="635915" cy="659344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767404">
            <a:off x="3250841" y="6255058"/>
            <a:ext cx="457488" cy="603630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0407" y="6187765"/>
            <a:ext cx="382530" cy="369108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22555" y="5835767"/>
            <a:ext cx="855092" cy="942012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995" y="6304884"/>
            <a:ext cx="410657" cy="428512"/>
          </a:xfrm>
          <a:prstGeom prst="rect">
            <a:avLst/>
          </a:prstGeom>
        </p:spPr>
      </p:pic>
      <p:pic>
        <p:nvPicPr>
          <p:cNvPr id="30" name="Рисунок 2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2995" y="5904021"/>
            <a:ext cx="451536" cy="430534"/>
          </a:xfrm>
          <a:prstGeom prst="rect">
            <a:avLst/>
          </a:prstGeom>
        </p:spPr>
      </p:pic>
      <p:sp>
        <p:nvSpPr>
          <p:cNvPr id="4" name="Овал 3">
            <a:extLst>
              <a:ext uri="{FF2B5EF4-FFF2-40B4-BE49-F238E27FC236}">
                <a16:creationId xmlns="" xmlns:a16="http://schemas.microsoft.com/office/drawing/2014/main" id="{8777925F-0391-49DA-91E4-FB004011D903}"/>
              </a:ext>
            </a:extLst>
          </p:cNvPr>
          <p:cNvSpPr/>
          <p:nvPr/>
        </p:nvSpPr>
        <p:spPr>
          <a:xfrm rot="20422078">
            <a:off x="5058227" y="4898504"/>
            <a:ext cx="1630172" cy="439270"/>
          </a:xfrm>
          <a:prstGeom prst="ellipse">
            <a:avLst/>
          </a:prstGeom>
          <a:solidFill>
            <a:srgbClr val="F2FCE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TextBox 18">
            <a:extLst>
              <a:ext uri="{FF2B5EF4-FFF2-40B4-BE49-F238E27FC236}">
                <a16:creationId xmlns="" xmlns:a16="http://schemas.microsoft.com/office/drawing/2014/main" id="{B56228F5-A19C-4251-8B4B-009EEFE57912}"/>
              </a:ext>
            </a:extLst>
          </p:cNvPr>
          <p:cNvSpPr txBox="1"/>
          <p:nvPr/>
        </p:nvSpPr>
        <p:spPr>
          <a:xfrm>
            <a:off x="914401" y="318012"/>
            <a:ext cx="10668000" cy="7692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</a:pPr>
            <a:endParaRPr lang="ru-RU" sz="2400" b="1" i="1" dirty="0">
              <a:solidFill>
                <a:srgbClr val="FF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49580" indent="449580" eaLnBrk="0" fontAlgn="base" hangingPunct="0">
              <a:lnSpc>
                <a:spcPct val="107000"/>
              </a:lnSpc>
              <a:spcAft>
                <a:spcPts val="800"/>
              </a:spcAft>
            </a:pPr>
            <a:r>
              <a:rPr lang="ru-RU" sz="18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	</a:t>
            </a:r>
            <a:endParaRPr lang="ru-RU" sz="3200" b="1" i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="" xmlns:a16="http://schemas.microsoft.com/office/drawing/2014/main" id="{12AD2515-1401-4A2A-ADB3-98A22B97EF7F}"/>
              </a:ext>
            </a:extLst>
          </p:cNvPr>
          <p:cNvSpPr txBox="1"/>
          <p:nvPr/>
        </p:nvSpPr>
        <p:spPr>
          <a:xfrm>
            <a:off x="11075358" y="5873873"/>
            <a:ext cx="60228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="" xmlns:a16="http://schemas.microsoft.com/office/drawing/2014/main" id="{3BCE3709-7020-4B76-B216-B1846D2ED905}"/>
              </a:ext>
            </a:extLst>
          </p:cNvPr>
          <p:cNvSpPr txBox="1"/>
          <p:nvPr/>
        </p:nvSpPr>
        <p:spPr>
          <a:xfrm>
            <a:off x="1207653" y="866954"/>
            <a:ext cx="9028548" cy="273446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450215" algn="ctr">
              <a:lnSpc>
                <a:spcPct val="107000"/>
              </a:lnSpc>
              <a:spcAft>
                <a:spcPts val="800"/>
              </a:spcAft>
            </a:pPr>
            <a:r>
              <a:rPr lang="ru-RU" sz="2800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Задача 1 — </a:t>
            </a:r>
            <a:r>
              <a:rPr lang="ru-RU" sz="2800" b="1" i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прямая</a:t>
            </a:r>
            <a:endParaRPr lang="ru-RU" sz="2800" b="1" i="1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</a:pPr>
            <a:r>
              <a:rPr lang="ru-RU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 гараже было 70 машин. 30 машин уехало. Сколько </a:t>
            </a:r>
            <a:r>
              <a:rPr lang="ru-RU" sz="28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машин </a:t>
            </a:r>
            <a:r>
              <a:rPr lang="ru-RU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осталось в гараже?</a:t>
            </a:r>
            <a:endParaRPr lang="ru-RU" sz="2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>
              <a:lnSpc>
                <a:spcPct val="107000"/>
              </a:lnSpc>
              <a:spcAft>
                <a:spcPts val="800"/>
              </a:spcAft>
            </a:pPr>
            <a:r>
              <a:rPr lang="ru-RU" sz="3200" b="1" i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70 </a:t>
            </a:r>
            <a:r>
              <a:rPr lang="ru-RU" sz="3200" b="1" i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–</a:t>
            </a:r>
            <a:r>
              <a:rPr lang="ru-RU" sz="3200" b="1" i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32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30 = 40 (м.)                                            </a:t>
            </a:r>
            <a:endParaRPr lang="ru-RU" sz="3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 algn="just">
              <a:lnSpc>
                <a:spcPct val="107000"/>
              </a:lnSpc>
              <a:spcAft>
                <a:spcPts val="800"/>
              </a:spcAft>
            </a:pPr>
            <a:r>
              <a:rPr lang="ru-RU" sz="32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Ответ: осталось 40 машин</a:t>
            </a:r>
            <a:r>
              <a:rPr lang="ru-RU" sz="3200" b="1" i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ru-RU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3" name="Рисунок 12">
            <a:extLst>
              <a:ext uri="{FF2B5EF4-FFF2-40B4-BE49-F238E27FC236}">
                <a16:creationId xmlns="" xmlns:a16="http://schemas.microsoft.com/office/drawing/2014/main" id="{A85D37C9-366D-4F19-9EE7-D368BC6F7C56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63" y="4072092"/>
            <a:ext cx="2021982" cy="2785908"/>
          </a:xfrm>
          <a:prstGeom prst="rect">
            <a:avLst/>
          </a:prstGeom>
        </p:spPr>
      </p:pic>
      <p:sp>
        <p:nvSpPr>
          <p:cNvPr id="14" name="Прямоугольник 13">
            <a:extLst>
              <a:ext uri="{FF2B5EF4-FFF2-40B4-BE49-F238E27FC236}">
                <a16:creationId xmlns="" xmlns:a16="http://schemas.microsoft.com/office/drawing/2014/main" id="{245EDA7F-E48B-416C-9952-3FAFE31D287B}"/>
              </a:ext>
            </a:extLst>
          </p:cNvPr>
          <p:cNvSpPr/>
          <p:nvPr/>
        </p:nvSpPr>
        <p:spPr>
          <a:xfrm>
            <a:off x="3236569" y="4637420"/>
            <a:ext cx="5273487" cy="1793403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28575"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chemeClr val="tx1"/>
                </a:solidFill>
              </a:rPr>
              <a:t>Задание:</a:t>
            </a:r>
          </a:p>
          <a:p>
            <a:pPr algn="ctr"/>
            <a:r>
              <a:rPr lang="ru-RU" sz="2400" b="1" i="1" dirty="0">
                <a:solidFill>
                  <a:schemeClr val="tx1"/>
                </a:solidFill>
              </a:rPr>
              <a:t>вместе проверьте правильность </a:t>
            </a:r>
            <a:r>
              <a:rPr lang="ru-RU" sz="2400" b="1" i="1" dirty="0" smtClean="0">
                <a:solidFill>
                  <a:schemeClr val="tx1"/>
                </a:solidFill>
              </a:rPr>
              <a:t/>
            </a:r>
            <a:br>
              <a:rPr lang="ru-RU" sz="2400" b="1" i="1" dirty="0" smtClean="0">
                <a:solidFill>
                  <a:schemeClr val="tx1"/>
                </a:solidFill>
              </a:rPr>
            </a:br>
            <a:r>
              <a:rPr lang="ru-RU" sz="2400" b="1" i="1" dirty="0" smtClean="0">
                <a:solidFill>
                  <a:schemeClr val="tx1"/>
                </a:solidFill>
              </a:rPr>
              <a:t>решения задачи.</a:t>
            </a:r>
            <a:endParaRPr lang="ru-RU" sz="2400" b="1" i="1" dirty="0">
              <a:solidFill>
                <a:schemeClr val="tx1"/>
              </a:solidFill>
            </a:endParaRPr>
          </a:p>
          <a:p>
            <a:pPr algn="ctr"/>
            <a:r>
              <a:rPr lang="ru-RU" sz="2400" b="1" i="1" dirty="0">
                <a:solidFill>
                  <a:schemeClr val="tx1"/>
                </a:solidFill>
              </a:rPr>
              <a:t>Что вы </a:t>
            </a:r>
            <a:r>
              <a:rPr lang="ru-RU" sz="2400" b="1" i="1" dirty="0" smtClean="0">
                <a:solidFill>
                  <a:schemeClr val="tx1"/>
                </a:solidFill>
              </a:rPr>
              <a:t>нашли </a:t>
            </a:r>
            <a:r>
              <a:rPr lang="ru-RU" sz="2400" b="1" i="1" dirty="0">
                <a:solidFill>
                  <a:schemeClr val="tx1"/>
                </a:solidFill>
              </a:rPr>
              <a:t>в задаче 1?</a:t>
            </a:r>
          </a:p>
        </p:txBody>
      </p:sp>
    </p:spTree>
    <p:extLst>
      <p:ext uri="{BB962C8B-B14F-4D97-AF65-F5344CB8AC3E}">
        <p14:creationId xmlns:p14="http://schemas.microsoft.com/office/powerpoint/2010/main" val="2931777731"/>
      </p:ext>
    </p:extLst>
  </p:cSld>
  <p:clrMapOvr>
    <a:masterClrMapping/>
  </p:clrMapOvr>
  <p:transition spd="slow" advClick="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Рисунок 1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9587" y="6040526"/>
            <a:ext cx="635915" cy="659344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767404">
            <a:off x="3250841" y="6255058"/>
            <a:ext cx="457488" cy="603630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0407" y="6187765"/>
            <a:ext cx="382530" cy="369108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22555" y="5835767"/>
            <a:ext cx="855092" cy="942012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995" y="6304884"/>
            <a:ext cx="410657" cy="428512"/>
          </a:xfrm>
          <a:prstGeom prst="rect">
            <a:avLst/>
          </a:prstGeom>
        </p:spPr>
      </p:pic>
      <p:pic>
        <p:nvPicPr>
          <p:cNvPr id="30" name="Рисунок 2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2995" y="5904021"/>
            <a:ext cx="451536" cy="430534"/>
          </a:xfrm>
          <a:prstGeom prst="rect">
            <a:avLst/>
          </a:prstGeom>
        </p:spPr>
      </p:pic>
      <p:sp>
        <p:nvSpPr>
          <p:cNvPr id="4" name="Овал 3">
            <a:extLst>
              <a:ext uri="{FF2B5EF4-FFF2-40B4-BE49-F238E27FC236}">
                <a16:creationId xmlns="" xmlns:a16="http://schemas.microsoft.com/office/drawing/2014/main" id="{8777925F-0391-49DA-91E4-FB004011D903}"/>
              </a:ext>
            </a:extLst>
          </p:cNvPr>
          <p:cNvSpPr/>
          <p:nvPr/>
        </p:nvSpPr>
        <p:spPr>
          <a:xfrm rot="20422078">
            <a:off x="5058227" y="4898504"/>
            <a:ext cx="1630172" cy="439270"/>
          </a:xfrm>
          <a:prstGeom prst="ellipse">
            <a:avLst/>
          </a:prstGeom>
          <a:solidFill>
            <a:srgbClr val="F2FCE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TextBox 18">
            <a:extLst>
              <a:ext uri="{FF2B5EF4-FFF2-40B4-BE49-F238E27FC236}">
                <a16:creationId xmlns="" xmlns:a16="http://schemas.microsoft.com/office/drawing/2014/main" id="{B56228F5-A19C-4251-8B4B-009EEFE57912}"/>
              </a:ext>
            </a:extLst>
          </p:cNvPr>
          <p:cNvSpPr txBox="1"/>
          <p:nvPr/>
        </p:nvSpPr>
        <p:spPr>
          <a:xfrm>
            <a:off x="762000" y="631477"/>
            <a:ext cx="10668000" cy="52225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</a:pPr>
            <a:r>
              <a:rPr lang="ru-RU" sz="2800" b="1" i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Задача 2 — </a:t>
            </a:r>
            <a:r>
              <a:rPr lang="ru-RU" sz="2800" b="1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обратная </a:t>
            </a:r>
            <a:r>
              <a:rPr lang="ru-RU" sz="2800" b="1" i="1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задаче 1</a:t>
            </a:r>
            <a:r>
              <a:rPr lang="ru-RU" sz="18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	</a:t>
            </a:r>
            <a:endParaRPr lang="ru-RU" sz="3200" b="1" i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="" xmlns:a16="http://schemas.microsoft.com/office/drawing/2014/main" id="{12AD2515-1401-4A2A-ADB3-98A22B97EF7F}"/>
              </a:ext>
            </a:extLst>
          </p:cNvPr>
          <p:cNvSpPr txBox="1"/>
          <p:nvPr/>
        </p:nvSpPr>
        <p:spPr>
          <a:xfrm>
            <a:off x="11075358" y="5873873"/>
            <a:ext cx="60228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</a:p>
        </p:txBody>
      </p:sp>
      <p:sp>
        <p:nvSpPr>
          <p:cNvPr id="15" name="Прямоугольник 14">
            <a:extLst>
              <a:ext uri="{FF2B5EF4-FFF2-40B4-BE49-F238E27FC236}">
                <a16:creationId xmlns="" xmlns:a16="http://schemas.microsoft.com/office/drawing/2014/main" id="{B8D73842-9DFE-4800-BF9E-9DD20A758AD7}"/>
              </a:ext>
            </a:extLst>
          </p:cNvPr>
          <p:cNvSpPr/>
          <p:nvPr/>
        </p:nvSpPr>
        <p:spPr>
          <a:xfrm>
            <a:off x="2850777" y="4254500"/>
            <a:ext cx="6490447" cy="2302373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28575"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chemeClr val="tx1"/>
                </a:solidFill>
              </a:rPr>
              <a:t>Задание:</a:t>
            </a:r>
          </a:p>
          <a:p>
            <a:pPr algn="ctr"/>
            <a:r>
              <a:rPr lang="ru-RU" sz="2400" b="1" i="1" dirty="0">
                <a:solidFill>
                  <a:schemeClr val="tx1"/>
                </a:solidFill>
              </a:rPr>
              <a:t>вместе проверьте правильность </a:t>
            </a:r>
            <a:r>
              <a:rPr lang="ru-RU" sz="2400" b="1" i="1" dirty="0" smtClean="0">
                <a:solidFill>
                  <a:schemeClr val="tx1"/>
                </a:solidFill>
              </a:rPr>
              <a:t>составления и решения задачи.</a:t>
            </a:r>
            <a:endParaRPr lang="ru-RU" sz="2400" b="1" i="1" dirty="0">
              <a:solidFill>
                <a:schemeClr val="tx1"/>
              </a:solidFill>
            </a:endParaRPr>
          </a:p>
          <a:p>
            <a:pPr algn="ctr"/>
            <a:r>
              <a:rPr lang="ru-RU" sz="2400" b="1" i="1" dirty="0">
                <a:solidFill>
                  <a:schemeClr val="tx1"/>
                </a:solidFill>
              </a:rPr>
              <a:t>Что изменилось в задаче 2?</a:t>
            </a:r>
          </a:p>
          <a:p>
            <a:pPr algn="ctr"/>
            <a:r>
              <a:rPr lang="ru-RU" sz="2400" b="1" i="1" dirty="0">
                <a:solidFill>
                  <a:schemeClr val="tx1"/>
                </a:solidFill>
              </a:rPr>
              <a:t>Что вы </a:t>
            </a:r>
            <a:r>
              <a:rPr lang="ru-RU" sz="2400" b="1" i="1" dirty="0" smtClean="0">
                <a:solidFill>
                  <a:schemeClr val="tx1"/>
                </a:solidFill>
              </a:rPr>
              <a:t>нашли </a:t>
            </a:r>
            <a:r>
              <a:rPr lang="ru-RU" sz="2400" b="1" i="1" dirty="0">
                <a:solidFill>
                  <a:schemeClr val="tx1"/>
                </a:solidFill>
              </a:rPr>
              <a:t>в задаче 2?</a:t>
            </a:r>
          </a:p>
          <a:p>
            <a:pPr algn="ctr"/>
            <a:r>
              <a:rPr lang="ru-RU" sz="2400" b="1" i="1" dirty="0">
                <a:solidFill>
                  <a:schemeClr val="tx1"/>
                </a:solidFill>
              </a:rPr>
              <a:t>Как вы </a:t>
            </a:r>
            <a:r>
              <a:rPr lang="ru-RU" sz="2400" b="1" i="1" dirty="0" smtClean="0">
                <a:solidFill>
                  <a:schemeClr val="tx1"/>
                </a:solidFill>
              </a:rPr>
              <a:t>нашли </a:t>
            </a:r>
            <a:r>
              <a:rPr lang="ru-RU" sz="2400" b="1" i="1" dirty="0">
                <a:solidFill>
                  <a:srgbClr val="FF0000"/>
                </a:solidFill>
              </a:rPr>
              <a:t>уменьшаемое</a:t>
            </a:r>
            <a:r>
              <a:rPr lang="ru-RU" sz="2400" b="1" i="1" dirty="0">
                <a:solidFill>
                  <a:schemeClr val="tx1"/>
                </a:solidFill>
              </a:rPr>
              <a:t>?  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="" xmlns:a16="http://schemas.microsoft.com/office/drawing/2014/main" id="{3BCE3709-7020-4B76-B216-B1846D2ED905}"/>
              </a:ext>
            </a:extLst>
          </p:cNvPr>
          <p:cNvSpPr txBox="1"/>
          <p:nvPr/>
        </p:nvSpPr>
        <p:spPr>
          <a:xfrm>
            <a:off x="1455271" y="1174376"/>
            <a:ext cx="9281459" cy="24052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После </a:t>
            </a:r>
            <a:r>
              <a:rPr lang="ru-RU" sz="32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того </a:t>
            </a:r>
            <a:r>
              <a:rPr lang="ru-RU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как из гаража уехало 30 машин, осталось 40 машин. Сколько машин было в гараже?</a:t>
            </a:r>
            <a:endParaRPr lang="ru-RU" sz="3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>
              <a:lnSpc>
                <a:spcPct val="107000"/>
              </a:lnSpc>
              <a:spcAft>
                <a:spcPts val="800"/>
              </a:spcAft>
            </a:pPr>
            <a:r>
              <a:rPr lang="ru-RU" sz="32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40 </a:t>
            </a:r>
            <a:r>
              <a:rPr lang="ru-RU" sz="3200" b="1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+</a:t>
            </a:r>
            <a:r>
              <a:rPr lang="ru-RU" sz="32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30 = 70 (м.)                                            </a:t>
            </a:r>
            <a:endParaRPr lang="ru-RU" sz="3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 algn="just">
              <a:lnSpc>
                <a:spcPct val="107000"/>
              </a:lnSpc>
              <a:spcAft>
                <a:spcPts val="800"/>
              </a:spcAft>
            </a:pPr>
            <a:r>
              <a:rPr lang="ru-RU" sz="32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Ответ: было 70 машин.</a:t>
            </a:r>
            <a:endParaRPr lang="ru-RU" sz="32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3" name="Рисунок 12">
            <a:extLst>
              <a:ext uri="{FF2B5EF4-FFF2-40B4-BE49-F238E27FC236}">
                <a16:creationId xmlns="" xmlns:a16="http://schemas.microsoft.com/office/drawing/2014/main" id="{284D0D14-84DA-4111-9E56-9A48A58E7FA9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63" y="4072092"/>
            <a:ext cx="2021982" cy="27859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9937239"/>
      </p:ext>
    </p:extLst>
  </p:cSld>
  <p:clrMapOvr>
    <a:masterClrMapping/>
  </p:clrMapOvr>
  <p:transition spd="slow" advClick="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Рисунок 1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9587" y="6040526"/>
            <a:ext cx="635915" cy="659344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767404">
            <a:off x="3250841" y="6255058"/>
            <a:ext cx="457488" cy="603630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0407" y="6187765"/>
            <a:ext cx="382530" cy="369108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86067" y="5863549"/>
            <a:ext cx="855092" cy="942012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363" y="6284379"/>
            <a:ext cx="410657" cy="428512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478" y="247920"/>
            <a:ext cx="573085" cy="652131"/>
          </a:xfrm>
          <a:prstGeom prst="rect">
            <a:avLst/>
          </a:prstGeom>
        </p:spPr>
      </p:pic>
      <p:pic>
        <p:nvPicPr>
          <p:cNvPr id="30" name="Рисунок 29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2995" y="5904021"/>
            <a:ext cx="451536" cy="430534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59621" y="247920"/>
            <a:ext cx="408635" cy="464358"/>
          </a:xfrm>
          <a:prstGeom prst="rect">
            <a:avLst/>
          </a:prstGeom>
        </p:spPr>
      </p:pic>
      <p:sp>
        <p:nvSpPr>
          <p:cNvPr id="4" name="Овал 3">
            <a:extLst>
              <a:ext uri="{FF2B5EF4-FFF2-40B4-BE49-F238E27FC236}">
                <a16:creationId xmlns="" xmlns:a16="http://schemas.microsoft.com/office/drawing/2014/main" id="{8777925F-0391-49DA-91E4-FB004011D903}"/>
              </a:ext>
            </a:extLst>
          </p:cNvPr>
          <p:cNvSpPr/>
          <p:nvPr/>
        </p:nvSpPr>
        <p:spPr>
          <a:xfrm rot="20422078">
            <a:off x="5058227" y="4898504"/>
            <a:ext cx="1630172" cy="439270"/>
          </a:xfrm>
          <a:prstGeom prst="ellipse">
            <a:avLst/>
          </a:prstGeom>
          <a:solidFill>
            <a:srgbClr val="F2FCE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TextBox 32">
            <a:extLst>
              <a:ext uri="{FF2B5EF4-FFF2-40B4-BE49-F238E27FC236}">
                <a16:creationId xmlns="" xmlns:a16="http://schemas.microsoft.com/office/drawing/2014/main" id="{EB0B9CFC-55BA-40CA-8136-4751FBF7585B}"/>
              </a:ext>
            </a:extLst>
          </p:cNvPr>
          <p:cNvSpPr txBox="1"/>
          <p:nvPr/>
        </p:nvSpPr>
        <p:spPr>
          <a:xfrm>
            <a:off x="11458281" y="5873873"/>
            <a:ext cx="3385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</a:p>
        </p:txBody>
      </p:sp>
      <p:pic>
        <p:nvPicPr>
          <p:cNvPr id="28" name="Рисунок 27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061040">
            <a:off x="2109131" y="5633817"/>
            <a:ext cx="1042447" cy="710168"/>
          </a:xfrm>
          <a:prstGeom prst="rect">
            <a:avLst/>
          </a:prstGeom>
        </p:spPr>
      </p:pic>
      <p:sp>
        <p:nvSpPr>
          <p:cNvPr id="16" name="Прямоугольник 15">
            <a:extLst>
              <a:ext uri="{FF2B5EF4-FFF2-40B4-BE49-F238E27FC236}">
                <a16:creationId xmlns="" xmlns:a16="http://schemas.microsoft.com/office/drawing/2014/main" id="{0F7BEE73-7D2F-4362-927F-76544E381EC0}"/>
              </a:ext>
            </a:extLst>
          </p:cNvPr>
          <p:cNvSpPr/>
          <p:nvPr/>
        </p:nvSpPr>
        <p:spPr>
          <a:xfrm>
            <a:off x="4961218" y="367553"/>
            <a:ext cx="2269565" cy="77096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28575"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solidFill>
                  <a:srgbClr val="FF0000"/>
                </a:solidFill>
              </a:rPr>
              <a:t> </a:t>
            </a:r>
            <a:r>
              <a:rPr lang="ru-RU" sz="3200" b="1" dirty="0" smtClean="0">
                <a:solidFill>
                  <a:srgbClr val="FF0000"/>
                </a:solidFill>
              </a:rPr>
              <a:t>Повторите! </a:t>
            </a:r>
            <a:endParaRPr lang="ru-RU" sz="3200" b="1" dirty="0">
              <a:solidFill>
                <a:srgbClr val="FF0000"/>
              </a:solidFill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="" xmlns:a16="http://schemas.microsoft.com/office/drawing/2014/main" id="{DFA66FEA-A8BE-4F2D-9CF3-7A0EAA6382DF}"/>
              </a:ext>
            </a:extLst>
          </p:cNvPr>
          <p:cNvSpPr txBox="1"/>
          <p:nvPr/>
        </p:nvSpPr>
        <p:spPr>
          <a:xfrm>
            <a:off x="2497719" y="1780742"/>
            <a:ext cx="7196563" cy="183069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36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Чтобы </a:t>
            </a:r>
            <a:r>
              <a:rPr lang="ru-RU" sz="36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найти неизвестное</a:t>
            </a:r>
            <a:r>
              <a:rPr lang="ru-RU" sz="36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уменьшаемое</a:t>
            </a:r>
            <a:r>
              <a:rPr lang="ru-RU" sz="36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надо к </a:t>
            </a:r>
            <a:r>
              <a:rPr lang="ru-RU" sz="36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разности прибавить вычитаемое</a:t>
            </a:r>
            <a:r>
              <a:rPr lang="ru-RU" sz="36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ru-RU" sz="3600" b="1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5" name="Рисунок 14">
            <a:extLst>
              <a:ext uri="{FF2B5EF4-FFF2-40B4-BE49-F238E27FC236}">
                <a16:creationId xmlns="" xmlns:a16="http://schemas.microsoft.com/office/drawing/2014/main" id="{911847CB-1E49-49B4-9534-A284407381DB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63" y="3863788"/>
            <a:ext cx="2070788" cy="2849102"/>
          </a:xfrm>
          <a:prstGeom prst="rect">
            <a:avLst/>
          </a:prstGeom>
        </p:spPr>
      </p:pic>
      <p:sp>
        <p:nvSpPr>
          <p:cNvPr id="25" name="Прямоугольник 24">
            <a:extLst>
              <a:ext uri="{FF2B5EF4-FFF2-40B4-BE49-F238E27FC236}">
                <a16:creationId xmlns="" xmlns:a16="http://schemas.microsoft.com/office/drawing/2014/main" id="{B79895C6-B7A5-4901-BF74-800D53AC7F5A}"/>
              </a:ext>
            </a:extLst>
          </p:cNvPr>
          <p:cNvSpPr/>
          <p:nvPr/>
        </p:nvSpPr>
        <p:spPr>
          <a:xfrm>
            <a:off x="3375406" y="5118138"/>
            <a:ext cx="5777119" cy="961439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28575"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chemeClr val="tx1"/>
                </a:solidFill>
              </a:rPr>
              <a:t> </a:t>
            </a:r>
            <a:r>
              <a:rPr lang="ru-RU" sz="2400" b="1" dirty="0">
                <a:solidFill>
                  <a:schemeClr val="tx1"/>
                </a:solidFill>
              </a:rPr>
              <a:t>Задание:</a:t>
            </a:r>
          </a:p>
          <a:p>
            <a:pPr algn="ctr"/>
            <a:r>
              <a:rPr lang="ru-RU" sz="2400" b="1" dirty="0">
                <a:solidFill>
                  <a:schemeClr val="tx1"/>
                </a:solidFill>
              </a:rPr>
              <a:t> </a:t>
            </a:r>
            <a:r>
              <a:rPr lang="ru-RU" sz="2400" b="1" i="1" dirty="0">
                <a:solidFill>
                  <a:schemeClr val="tx1"/>
                </a:solidFill>
              </a:rPr>
              <a:t>проверьте друг у друга знание правила. </a:t>
            </a:r>
          </a:p>
        </p:txBody>
      </p:sp>
    </p:spTree>
    <p:extLst>
      <p:ext uri="{BB962C8B-B14F-4D97-AF65-F5344CB8AC3E}">
        <p14:creationId xmlns:p14="http://schemas.microsoft.com/office/powerpoint/2010/main" val="3642410105"/>
      </p:ext>
    </p:extLst>
  </p:cSld>
  <p:clrMapOvr>
    <a:masterClrMapping/>
  </p:clrMapOvr>
  <p:transition spd="slow" advClick="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2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Рисунок 1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9587" y="6040526"/>
            <a:ext cx="635915" cy="659344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767404">
            <a:off x="3250841" y="6255058"/>
            <a:ext cx="457488" cy="603630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0407" y="6187765"/>
            <a:ext cx="382530" cy="369108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22555" y="5835767"/>
            <a:ext cx="855092" cy="942012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995" y="6304884"/>
            <a:ext cx="410657" cy="428512"/>
          </a:xfrm>
          <a:prstGeom prst="rect">
            <a:avLst/>
          </a:prstGeom>
        </p:spPr>
      </p:pic>
      <p:pic>
        <p:nvPicPr>
          <p:cNvPr id="30" name="Рисунок 2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2995" y="5904021"/>
            <a:ext cx="451536" cy="430534"/>
          </a:xfrm>
          <a:prstGeom prst="rect">
            <a:avLst/>
          </a:prstGeom>
        </p:spPr>
      </p:pic>
      <p:sp>
        <p:nvSpPr>
          <p:cNvPr id="4" name="Овал 3">
            <a:extLst>
              <a:ext uri="{FF2B5EF4-FFF2-40B4-BE49-F238E27FC236}">
                <a16:creationId xmlns="" xmlns:a16="http://schemas.microsoft.com/office/drawing/2014/main" id="{8777925F-0391-49DA-91E4-FB004011D903}"/>
              </a:ext>
            </a:extLst>
          </p:cNvPr>
          <p:cNvSpPr/>
          <p:nvPr/>
        </p:nvSpPr>
        <p:spPr>
          <a:xfrm rot="20422078">
            <a:off x="5058227" y="4898504"/>
            <a:ext cx="1630172" cy="439270"/>
          </a:xfrm>
          <a:prstGeom prst="ellipse">
            <a:avLst/>
          </a:prstGeom>
          <a:solidFill>
            <a:srgbClr val="F2FCE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TextBox 18">
            <a:extLst>
              <a:ext uri="{FF2B5EF4-FFF2-40B4-BE49-F238E27FC236}">
                <a16:creationId xmlns="" xmlns:a16="http://schemas.microsoft.com/office/drawing/2014/main" id="{B56228F5-A19C-4251-8B4B-009EEFE57912}"/>
              </a:ext>
            </a:extLst>
          </p:cNvPr>
          <p:cNvSpPr txBox="1"/>
          <p:nvPr/>
        </p:nvSpPr>
        <p:spPr>
          <a:xfrm>
            <a:off x="762000" y="583309"/>
            <a:ext cx="10668000" cy="53059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</a:pPr>
            <a:r>
              <a:rPr lang="ru-RU" sz="2800" b="1" i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Задача 3 — </a:t>
            </a:r>
            <a:r>
              <a:rPr lang="ru-RU" sz="2800" b="1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обратная </a:t>
            </a:r>
            <a:r>
              <a:rPr lang="ru-RU" sz="2800" b="1" i="1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задаче 1</a:t>
            </a:r>
            <a:endParaRPr lang="ru-RU" sz="3200" b="1" i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="" xmlns:a16="http://schemas.microsoft.com/office/drawing/2014/main" id="{12AD2515-1401-4A2A-ADB3-98A22B97EF7F}"/>
              </a:ext>
            </a:extLst>
          </p:cNvPr>
          <p:cNvSpPr txBox="1"/>
          <p:nvPr/>
        </p:nvSpPr>
        <p:spPr>
          <a:xfrm>
            <a:off x="11075358" y="5873873"/>
            <a:ext cx="60228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</a:p>
        </p:txBody>
      </p:sp>
      <p:sp>
        <p:nvSpPr>
          <p:cNvPr id="15" name="Прямоугольник 14">
            <a:extLst>
              <a:ext uri="{FF2B5EF4-FFF2-40B4-BE49-F238E27FC236}">
                <a16:creationId xmlns="" xmlns:a16="http://schemas.microsoft.com/office/drawing/2014/main" id="{B8D73842-9DFE-4800-BF9E-9DD20A758AD7}"/>
              </a:ext>
            </a:extLst>
          </p:cNvPr>
          <p:cNvSpPr/>
          <p:nvPr/>
        </p:nvSpPr>
        <p:spPr>
          <a:xfrm>
            <a:off x="2850777" y="4491318"/>
            <a:ext cx="6490447" cy="206555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28575"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chemeClr val="tx1"/>
                </a:solidFill>
              </a:rPr>
              <a:t>Задание:</a:t>
            </a:r>
          </a:p>
          <a:p>
            <a:pPr algn="ctr"/>
            <a:r>
              <a:rPr lang="ru-RU" sz="2400" b="1" i="1" dirty="0">
                <a:solidFill>
                  <a:schemeClr val="tx1"/>
                </a:solidFill>
              </a:rPr>
              <a:t>вместе проверьте правильность </a:t>
            </a:r>
            <a:r>
              <a:rPr lang="ru-RU" sz="2400" b="1" i="1" dirty="0" smtClean="0">
                <a:solidFill>
                  <a:schemeClr val="tx1"/>
                </a:solidFill>
              </a:rPr>
              <a:t>составления и решения задачи.</a:t>
            </a:r>
            <a:endParaRPr lang="ru-RU" sz="2400" b="1" i="1" dirty="0">
              <a:solidFill>
                <a:schemeClr val="tx1"/>
              </a:solidFill>
            </a:endParaRPr>
          </a:p>
          <a:p>
            <a:pPr algn="ctr"/>
            <a:r>
              <a:rPr lang="ru-RU" sz="2400" b="1" i="1" dirty="0" smtClean="0">
                <a:solidFill>
                  <a:schemeClr val="tx1"/>
                </a:solidFill>
              </a:rPr>
              <a:t>Что </a:t>
            </a:r>
            <a:r>
              <a:rPr lang="ru-RU" sz="2400" b="1" i="1" dirty="0">
                <a:solidFill>
                  <a:schemeClr val="tx1"/>
                </a:solidFill>
              </a:rPr>
              <a:t>вы </a:t>
            </a:r>
            <a:r>
              <a:rPr lang="ru-RU" sz="2400" b="1" i="1" dirty="0" smtClean="0">
                <a:solidFill>
                  <a:schemeClr val="tx1"/>
                </a:solidFill>
              </a:rPr>
              <a:t>нашли </a:t>
            </a:r>
            <a:r>
              <a:rPr lang="ru-RU" sz="2400" b="1" i="1" dirty="0">
                <a:solidFill>
                  <a:schemeClr val="tx1"/>
                </a:solidFill>
              </a:rPr>
              <a:t>в задаче 3?</a:t>
            </a:r>
          </a:p>
          <a:p>
            <a:pPr algn="ctr"/>
            <a:r>
              <a:rPr lang="ru-RU" sz="2400" b="1" i="1" dirty="0">
                <a:solidFill>
                  <a:schemeClr val="tx1"/>
                </a:solidFill>
              </a:rPr>
              <a:t>Как вы </a:t>
            </a:r>
            <a:r>
              <a:rPr lang="ru-RU" sz="2400" b="1" i="1" dirty="0" smtClean="0">
                <a:solidFill>
                  <a:schemeClr val="tx1"/>
                </a:solidFill>
              </a:rPr>
              <a:t>нашли </a:t>
            </a:r>
            <a:r>
              <a:rPr lang="ru-RU" sz="2400" b="1" i="1" dirty="0">
                <a:solidFill>
                  <a:srgbClr val="FF0000"/>
                </a:solidFill>
              </a:rPr>
              <a:t>вычитаемое</a:t>
            </a:r>
            <a:r>
              <a:rPr lang="ru-RU" sz="2400" b="1" i="1" dirty="0">
                <a:solidFill>
                  <a:schemeClr val="tx1"/>
                </a:solidFill>
              </a:rPr>
              <a:t>?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="" xmlns:a16="http://schemas.microsoft.com/office/drawing/2014/main" id="{3BCE3709-7020-4B76-B216-B1846D2ED905}"/>
              </a:ext>
            </a:extLst>
          </p:cNvPr>
          <p:cNvSpPr txBox="1"/>
          <p:nvPr/>
        </p:nvSpPr>
        <p:spPr>
          <a:xfrm>
            <a:off x="1021977" y="1174376"/>
            <a:ext cx="10053382" cy="293221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 гараже было 70 машин. После </a:t>
            </a:r>
            <a:r>
              <a:rPr lang="ru-RU" sz="32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того </a:t>
            </a:r>
            <a:r>
              <a:rPr lang="ru-RU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как несколько машин уехало, в гараже осталось 40 машин. Сколько машин уехало из гаража?</a:t>
            </a:r>
            <a:endParaRPr lang="ru-RU" sz="3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>
              <a:lnSpc>
                <a:spcPct val="107000"/>
              </a:lnSpc>
              <a:spcAft>
                <a:spcPts val="800"/>
              </a:spcAft>
            </a:pPr>
            <a:r>
              <a:rPr lang="ru-RU" sz="32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70 </a:t>
            </a:r>
            <a:r>
              <a:rPr lang="ru-RU" sz="3200" b="1" i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–</a:t>
            </a:r>
            <a:r>
              <a:rPr lang="ru-RU" sz="3200" b="1" i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32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40 = 30 (м.)                                            </a:t>
            </a:r>
            <a:endParaRPr lang="ru-RU" sz="3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>
              <a:lnSpc>
                <a:spcPct val="107000"/>
              </a:lnSpc>
              <a:spcAft>
                <a:spcPts val="800"/>
              </a:spcAft>
            </a:pPr>
            <a:r>
              <a:rPr lang="ru-RU" sz="32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Ответ: уехало 30 машин</a:t>
            </a:r>
            <a:r>
              <a:rPr lang="ru-RU" sz="3200" b="1" i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ru-RU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3" name="Рисунок 12">
            <a:extLst>
              <a:ext uri="{FF2B5EF4-FFF2-40B4-BE49-F238E27FC236}">
                <a16:creationId xmlns="" xmlns:a16="http://schemas.microsoft.com/office/drawing/2014/main" id="{63B3C935-CF6C-4FD5-BF0E-359DDB1AA9E4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63" y="4072092"/>
            <a:ext cx="2021982" cy="27859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0393409"/>
      </p:ext>
    </p:extLst>
  </p:cSld>
  <p:clrMapOvr>
    <a:masterClrMapping/>
  </p:clrMapOvr>
  <p:transition spd="slow" advClick="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Рисунок 1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9587" y="6040526"/>
            <a:ext cx="635915" cy="659344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767404">
            <a:off x="3250841" y="6255058"/>
            <a:ext cx="457488" cy="603630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0407" y="6187765"/>
            <a:ext cx="382530" cy="369108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86067" y="5863549"/>
            <a:ext cx="855092" cy="942012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363" y="6284379"/>
            <a:ext cx="410657" cy="428512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478" y="247920"/>
            <a:ext cx="573085" cy="652131"/>
          </a:xfrm>
          <a:prstGeom prst="rect">
            <a:avLst/>
          </a:prstGeom>
        </p:spPr>
      </p:pic>
      <p:pic>
        <p:nvPicPr>
          <p:cNvPr id="30" name="Рисунок 29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2995" y="5904021"/>
            <a:ext cx="451536" cy="430534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59621" y="247920"/>
            <a:ext cx="408635" cy="464358"/>
          </a:xfrm>
          <a:prstGeom prst="rect">
            <a:avLst/>
          </a:prstGeom>
        </p:spPr>
      </p:pic>
      <p:sp>
        <p:nvSpPr>
          <p:cNvPr id="4" name="Овал 3">
            <a:extLst>
              <a:ext uri="{FF2B5EF4-FFF2-40B4-BE49-F238E27FC236}">
                <a16:creationId xmlns="" xmlns:a16="http://schemas.microsoft.com/office/drawing/2014/main" id="{8777925F-0391-49DA-91E4-FB004011D903}"/>
              </a:ext>
            </a:extLst>
          </p:cNvPr>
          <p:cNvSpPr/>
          <p:nvPr/>
        </p:nvSpPr>
        <p:spPr>
          <a:xfrm rot="20422078">
            <a:off x="5058227" y="4898504"/>
            <a:ext cx="1630172" cy="439270"/>
          </a:xfrm>
          <a:prstGeom prst="ellipse">
            <a:avLst/>
          </a:prstGeom>
          <a:solidFill>
            <a:srgbClr val="F2FCE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TextBox 32">
            <a:extLst>
              <a:ext uri="{FF2B5EF4-FFF2-40B4-BE49-F238E27FC236}">
                <a16:creationId xmlns="" xmlns:a16="http://schemas.microsoft.com/office/drawing/2014/main" id="{EB0B9CFC-55BA-40CA-8136-4751FBF7585B}"/>
              </a:ext>
            </a:extLst>
          </p:cNvPr>
          <p:cNvSpPr txBox="1"/>
          <p:nvPr/>
        </p:nvSpPr>
        <p:spPr>
          <a:xfrm>
            <a:off x="11458281" y="5873873"/>
            <a:ext cx="3385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</a:p>
        </p:txBody>
      </p:sp>
      <p:pic>
        <p:nvPicPr>
          <p:cNvPr id="28" name="Рисунок 27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061040">
            <a:off x="2109131" y="5633817"/>
            <a:ext cx="1042447" cy="710168"/>
          </a:xfrm>
          <a:prstGeom prst="rect">
            <a:avLst/>
          </a:prstGeom>
        </p:spPr>
      </p:pic>
      <p:sp>
        <p:nvSpPr>
          <p:cNvPr id="16" name="Прямоугольник 15">
            <a:extLst>
              <a:ext uri="{FF2B5EF4-FFF2-40B4-BE49-F238E27FC236}">
                <a16:creationId xmlns="" xmlns:a16="http://schemas.microsoft.com/office/drawing/2014/main" id="{0F7BEE73-7D2F-4362-927F-76544E381EC0}"/>
              </a:ext>
            </a:extLst>
          </p:cNvPr>
          <p:cNvSpPr/>
          <p:nvPr/>
        </p:nvSpPr>
        <p:spPr>
          <a:xfrm>
            <a:off x="4872524" y="367553"/>
            <a:ext cx="2446953" cy="77096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28575"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solidFill>
                  <a:srgbClr val="FF0000"/>
                </a:solidFill>
              </a:rPr>
              <a:t> </a:t>
            </a:r>
            <a:r>
              <a:rPr lang="ru-RU" sz="3200" b="1" dirty="0" smtClean="0">
                <a:solidFill>
                  <a:srgbClr val="FF0000"/>
                </a:solidFill>
              </a:rPr>
              <a:t>Повторите! </a:t>
            </a:r>
            <a:endParaRPr lang="ru-RU" sz="3200" b="1" dirty="0">
              <a:solidFill>
                <a:srgbClr val="FF0000"/>
              </a:solidFill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="" xmlns:a16="http://schemas.microsoft.com/office/drawing/2014/main" id="{DFA66FEA-A8BE-4F2D-9CF3-7A0EAA6382DF}"/>
              </a:ext>
            </a:extLst>
          </p:cNvPr>
          <p:cNvSpPr txBox="1"/>
          <p:nvPr/>
        </p:nvSpPr>
        <p:spPr>
          <a:xfrm>
            <a:off x="2277559" y="1729942"/>
            <a:ext cx="7636882" cy="24634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36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Чтобы </a:t>
            </a:r>
            <a:r>
              <a:rPr lang="ru-RU" sz="36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найти </a:t>
            </a:r>
            <a:r>
              <a:rPr lang="ru-RU" sz="36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36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36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неизвестное</a:t>
            </a:r>
            <a:r>
              <a:rPr lang="ru-RU" sz="36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вычитаемое</a:t>
            </a:r>
            <a:r>
              <a:rPr lang="ru-RU" sz="36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ru-RU" sz="36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36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36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надо </a:t>
            </a:r>
            <a:r>
              <a:rPr lang="ru-RU" sz="36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из </a:t>
            </a:r>
            <a:r>
              <a:rPr lang="ru-RU" sz="36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уменьшаемого </a:t>
            </a:r>
            <a:r>
              <a:rPr lang="ru-RU" sz="36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36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36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вычесть разность</a:t>
            </a:r>
            <a:r>
              <a:rPr lang="ru-RU" sz="36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ru-RU" sz="3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5" name="Рисунок 14">
            <a:extLst>
              <a:ext uri="{FF2B5EF4-FFF2-40B4-BE49-F238E27FC236}">
                <a16:creationId xmlns="" xmlns:a16="http://schemas.microsoft.com/office/drawing/2014/main" id="{911847CB-1E49-49B4-9534-A284407381DB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63" y="3863788"/>
            <a:ext cx="2070788" cy="2849102"/>
          </a:xfrm>
          <a:prstGeom prst="rect">
            <a:avLst/>
          </a:prstGeom>
        </p:spPr>
      </p:pic>
      <p:sp>
        <p:nvSpPr>
          <p:cNvPr id="25" name="Прямоугольник 24">
            <a:extLst>
              <a:ext uri="{FF2B5EF4-FFF2-40B4-BE49-F238E27FC236}">
                <a16:creationId xmlns="" xmlns:a16="http://schemas.microsoft.com/office/drawing/2014/main" id="{B79895C6-B7A5-4901-BF74-800D53AC7F5A}"/>
              </a:ext>
            </a:extLst>
          </p:cNvPr>
          <p:cNvSpPr/>
          <p:nvPr/>
        </p:nvSpPr>
        <p:spPr>
          <a:xfrm>
            <a:off x="3207441" y="5130605"/>
            <a:ext cx="5777119" cy="961439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28575"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chemeClr val="tx1"/>
                </a:solidFill>
              </a:rPr>
              <a:t> </a:t>
            </a:r>
            <a:r>
              <a:rPr lang="ru-RU" sz="2400" b="1" dirty="0">
                <a:solidFill>
                  <a:schemeClr val="tx1"/>
                </a:solidFill>
              </a:rPr>
              <a:t>Задание:</a:t>
            </a:r>
          </a:p>
          <a:p>
            <a:pPr algn="ctr"/>
            <a:r>
              <a:rPr lang="ru-RU" sz="2400" b="1" dirty="0">
                <a:solidFill>
                  <a:schemeClr val="tx1"/>
                </a:solidFill>
              </a:rPr>
              <a:t> </a:t>
            </a:r>
            <a:r>
              <a:rPr lang="ru-RU" sz="2400" b="1" i="1" dirty="0">
                <a:solidFill>
                  <a:schemeClr val="tx1"/>
                </a:solidFill>
              </a:rPr>
              <a:t>проверьте друг у друга знание правила. </a:t>
            </a:r>
          </a:p>
        </p:txBody>
      </p:sp>
    </p:spTree>
    <p:extLst>
      <p:ext uri="{BB962C8B-B14F-4D97-AF65-F5344CB8AC3E}">
        <p14:creationId xmlns:p14="http://schemas.microsoft.com/office/powerpoint/2010/main" val="1687582663"/>
      </p:ext>
    </p:extLst>
  </p:cSld>
  <p:clrMapOvr>
    <a:masterClrMapping/>
  </p:clrMapOvr>
  <p:transition spd="slow" advClick="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25" grpId="0" animBg="1"/>
    </p:bldLst>
  </p:timing>
</p:sld>
</file>

<file path=ppt/theme/theme1.xml><?xml version="1.0" encoding="utf-8"?>
<a:theme xmlns:a="http://schemas.openxmlformats.org/drawingml/2006/main" name="Тема1">
  <a:themeElements>
    <a:clrScheme name="Другая 1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1E4E79"/>
      </a:hlink>
      <a:folHlink>
        <a:srgbClr val="1E4E79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Презентация2" id="{69433D8B-8606-4ADE-9BA3-CD2F4BDFBA5D}" vid="{297C542E-FF64-4EC1-ADFD-FD10CBAE33E0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_ip_UnifiedCompliancePolicyProperties xmlns="http://schemas.microsoft.com/sharepoint/v3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9AC5EAA778EFE4AB81F53BA0C48C9BB" ma:contentTypeVersion="" ma:contentTypeDescription="Create a new document." ma:contentTypeScope="" ma:versionID="84a7b908d236d3feec5cdc52fe85ba7c">
  <xsd:schema xmlns:xsd="http://www.w3.org/2001/XMLSchema" xmlns:xs="http://www.w3.org/2001/XMLSchema" xmlns:p="http://schemas.microsoft.com/office/2006/metadata/properties" xmlns:ns1="http://schemas.microsoft.com/sharepoint/v3" xmlns:ns2="6ee78bd2-4339-4042-adc0-bcc646419980" xmlns:ns3="2547570a-e5f4-4946-a4c3-82580e42479e" targetNamespace="http://schemas.microsoft.com/office/2006/metadata/properties" ma:root="true" ma:fieldsID="af74c33d54415a86935cc44ad597ec52" ns1:_="" ns2:_="" ns3:_="">
    <xsd:import namespace="http://schemas.microsoft.com/sharepoint/v3"/>
    <xsd:import namespace="6ee78bd2-4339-4042-adc0-bcc646419980"/>
    <xsd:import namespace="2547570a-e5f4-4946-a4c3-82580e42479e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ingHintHash" minOccurs="0"/>
                <xsd:element ref="ns3:SharedWithDetails" minOccurs="0"/>
                <xsd:element ref="ns1:_ip_UnifiedCompliancePolicyProperties" minOccurs="0"/>
                <xsd:element ref="ns1:_ip_UnifiedCompliancePolicyUIAc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11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12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ee78bd2-4339-4042-adc0-bcc646419980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ingHintHash" ma:index="9" nillable="true" ma:displayName="Sharing Hint Hash" ma:internalName="SharingHintHash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547570a-e5f4-4946-a4c3-82580e42479e" elementFormDefault="qualified">
    <xsd:import namespace="http://schemas.microsoft.com/office/2006/documentManagement/types"/>
    <xsd:import namespace="http://schemas.microsoft.com/office/infopath/2007/PartnerControls"/>
    <xsd:element name="SharedWithDetails" ma:index="10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3C2196CA-8D48-47B0-9C8C-268F70368960}">
  <ds:schemaRefs>
    <ds:schemaRef ds:uri="http://schemas.openxmlformats.org/package/2006/metadata/core-properties"/>
    <ds:schemaRef ds:uri="http://schemas.microsoft.com/sharepoint/v3"/>
    <ds:schemaRef ds:uri="http://schemas.microsoft.com/office/infopath/2007/PartnerControls"/>
    <ds:schemaRef ds:uri="http://schemas.microsoft.com/office/2006/documentManagement/types"/>
    <ds:schemaRef ds:uri="http://purl.org/dc/terms/"/>
    <ds:schemaRef ds:uri="2547570a-e5f4-4946-a4c3-82580e42479e"/>
    <ds:schemaRef ds:uri="http://www.w3.org/XML/1998/namespace"/>
    <ds:schemaRef ds:uri="http://purl.org/dc/elements/1.1/"/>
    <ds:schemaRef ds:uri="6ee78bd2-4339-4042-adc0-bcc646419980"/>
    <ds:schemaRef ds:uri="http://purl.org/dc/dcmitype/"/>
    <ds:schemaRef ds:uri="http://schemas.microsoft.com/office/2006/metadata/properties"/>
  </ds:schemaRefs>
</ds:datastoreItem>
</file>

<file path=customXml/itemProps2.xml><?xml version="1.0" encoding="utf-8"?>
<ds:datastoreItem xmlns:ds="http://schemas.openxmlformats.org/officeDocument/2006/customXml" ds:itemID="{32EC10D1-364F-4DE0-9381-C780B9C7D790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411738C6-D76B-4EA3-8A0C-A17BDC1DB5F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6ee78bd2-4339-4042-adc0-bcc646419980"/>
    <ds:schemaRef ds:uri="2547570a-e5f4-4946-a4c3-82580e42479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Шаблон теста по математике с умной совой</Template>
  <TotalTime>33617</TotalTime>
  <Words>603</Words>
  <Application>Microsoft Office PowerPoint</Application>
  <PresentationFormat>Произвольный</PresentationFormat>
  <Paragraphs>145</Paragraphs>
  <Slides>18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Тема1</vt:lpstr>
      <vt:lpstr>Использование приёма сравнения при составлении  и решении обратных задач  к прямой задаче на нахождение разности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Эффективные методы формирования умений решать простые текстовые задачи на движение в одном направлении</dc:title>
  <dc:creator>Nata</dc:creator>
  <cp:lastModifiedBy>Яна Капуста</cp:lastModifiedBy>
  <cp:revision>523</cp:revision>
  <dcterms:created xsi:type="dcterms:W3CDTF">2022-11-26T19:01:26Z</dcterms:created>
  <dcterms:modified xsi:type="dcterms:W3CDTF">2025-05-23T07:31:06Z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0x01010019AC5EAA778EFE4AB81F53BA0C48C9BB</vt:lpwstr>
  </property>
</Properties>
</file>