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512" r:id="rId5"/>
    <p:sldId id="514" r:id="rId6"/>
    <p:sldId id="422" r:id="rId7"/>
    <p:sldId id="504" r:id="rId8"/>
    <p:sldId id="454" r:id="rId9"/>
    <p:sldId id="506" r:id="rId10"/>
    <p:sldId id="455" r:id="rId11"/>
    <p:sldId id="348" r:id="rId12"/>
    <p:sldId id="507" r:id="rId13"/>
    <p:sldId id="505" r:id="rId14"/>
    <p:sldId id="469" r:id="rId15"/>
    <p:sldId id="329" r:id="rId16"/>
    <p:sldId id="436" r:id="rId17"/>
    <p:sldId id="445" r:id="rId18"/>
    <p:sldId id="443" r:id="rId19"/>
    <p:sldId id="511" r:id="rId20"/>
    <p:sldId id="513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0F5F8-2EFF-4552-8929-88A2F0280C3E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724C7-06A6-4549-A60C-79957004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3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4F1E3-33A9-41BB-96DE-1836D728BD55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A7E6DF-0EB2-4BB9-B600-F3BA6C8F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02C33-AB87-4A99-A62F-580AB9FCC8A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40564-BBEE-4030-BD04-BB90C170F3D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88809-F388-418C-B2D0-46E5E48D9C8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86A2F-B5D4-40A7-8F6D-31AD77D8632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E87F0-D8C9-4F4C-BB87-57BEBA77130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148FE-D223-48EA-BE8E-C05F0F49B63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1C870-62BA-4EBC-9553-84A6C61439C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050447-7735-4070-B354-C5330D1C8B9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BCE08-C34B-4FF1-B233-E7959AEA6D2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BBA0B-F6A0-4B91-A3B2-46271CE25F9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3C05E-CCA8-4F51-8DAF-BF2A4CAB9AB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EBC7D-C534-4D45-9D6B-DF7A9768660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9DA75-8C39-43F6-B99E-A8001D1D019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5153F-877F-4C8E-94F5-6C65B69886F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B8B9B-39DB-4D07-9AB2-97531DEDD5A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113088"/>
            <a:ext cx="682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17538"/>
            <a:ext cx="504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843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1444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5334000"/>
            <a:ext cx="619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793750"/>
            <a:ext cx="5048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236913"/>
            <a:ext cx="5064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3532188"/>
            <a:ext cx="18383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49438"/>
            <a:ext cx="6080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2011363"/>
            <a:ext cx="714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065713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71463"/>
            <a:ext cx="18589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42963"/>
            <a:ext cx="576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2275"/>
            <a:ext cx="13636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35300"/>
            <a:ext cx="31908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0350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159125"/>
            <a:ext cx="222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327400"/>
            <a:ext cx="590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590213" y="3097213"/>
            <a:ext cx="517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39687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815975"/>
            <a:ext cx="4699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815975"/>
            <a:ext cx="334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86038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1360488"/>
            <a:ext cx="14811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7146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93700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43993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08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159125"/>
            <a:ext cx="23971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96357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831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73425"/>
            <a:ext cx="25812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26943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171825"/>
            <a:ext cx="27638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59539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638550"/>
            <a:ext cx="695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44500"/>
            <a:ext cx="382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680075"/>
            <a:ext cx="587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44500"/>
            <a:ext cx="4079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38550"/>
            <a:ext cx="500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3555">
            <a:off x="9840913" y="4498975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4812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225550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13100"/>
            <a:ext cx="349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9778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5454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66" r:id="rId7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2175" y="3105150"/>
            <a:ext cx="5762625" cy="590550"/>
          </a:xfr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19608" r="7646" b="51866"/>
          <a:stretch>
            <a:fillRect/>
          </a:stretch>
        </p:blipFill>
        <p:spPr bwMode="auto">
          <a:xfrm>
            <a:off x="30163" y="0"/>
            <a:ext cx="12144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44513" y="849313"/>
            <a:ext cx="111029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Использование приёма сравнения при составлении </a:t>
            </a:r>
            <a:b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и решении обратных задач </a:t>
            </a:r>
            <a:b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прямой задаче на нахождение второго слагаемого</a:t>
            </a:r>
            <a:endParaRPr lang="ru-RU" altLang="ru-RU" sz="3200" b="1" dirty="0" smtClean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434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286000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3050"/>
            <a:ext cx="5730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4402138" y="3781425"/>
            <a:ext cx="3414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Calibri" pitchFamily="34" charset="0"/>
              </a:rPr>
              <a:t> Задание 3</a:t>
            </a:r>
          </a:p>
        </p:txBody>
      </p:sp>
      <p:sp>
        <p:nvSpPr>
          <p:cNvPr id="7177" name="Подзаголовок 2"/>
          <p:cNvSpPr txBox="1">
            <a:spLocks/>
          </p:cNvSpPr>
          <p:nvPr/>
        </p:nvSpPr>
        <p:spPr bwMode="auto">
          <a:xfrm>
            <a:off x="122238" y="6338888"/>
            <a:ext cx="81105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Е. С. Шилова, кандидат педагогических наук, доцент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762000" y="317500"/>
            <a:ext cx="10668000" cy="10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4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370263" y="4491038"/>
            <a:ext cx="5962650" cy="2065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2320132" y="1334653"/>
            <a:ext cx="7551737" cy="24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Было 17 цыплят. Потом вылупилось ещё 23 цыплёнка. Сколько цыплят стало?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= 40 (ц.)                                           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стало 40 цыплят.</a:t>
            </a:r>
            <a: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7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71938"/>
            <a:ext cx="2022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914400" y="831850"/>
            <a:ext cx="967263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8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277813" y="1974850"/>
            <a:ext cx="11798300" cy="14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                                          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Задача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                             Задача 3</a:t>
            </a:r>
            <a:endParaRPr lang="ru-RU" alt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= 23 (ц.)                                40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= 17 (ц.)                  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= 40 (ц.)</a:t>
            </a:r>
            <a:endParaRPr lang="ru-RU" alt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вылупилось 23 цыплёнка.          Ответ: было 17 цыплят.          Ответ: стало 40 цыплят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2357438" y="4594225"/>
            <a:ext cx="8229600" cy="204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сравните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</a:rPr>
              <a:t>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</a:t>
            </a:r>
            <a:r>
              <a:rPr lang="ru-RU" sz="2400" b="1" i="1">
                <a:solidFill>
                  <a:schemeClr val="tx1"/>
                </a:solidFill>
              </a:rPr>
              <a:t>правильность </a:t>
            </a:r>
            <a:r>
              <a:rPr lang="ru-RU" sz="2400" b="1" i="1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7421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10000"/>
            <a:ext cx="211613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8439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32"/>
          <p:cNvSpPr txBox="1">
            <a:spLocks noChangeArrowheads="1"/>
          </p:cNvSpPr>
          <p:nvPr/>
        </p:nvSpPr>
        <p:spPr bwMode="auto">
          <a:xfrm>
            <a:off x="11441113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444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2E75B6"/>
                </a:solidFill>
                <a:latin typeface="Calibri" pitchFamily="34" charset="0"/>
              </a:rPr>
              <a:t>Физкультминутка</a:t>
            </a:r>
          </a:p>
        </p:txBody>
      </p:sp>
      <p:pic>
        <p:nvPicPr>
          <p:cNvPr id="18445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48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60825"/>
            <a:ext cx="20415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452438" y="327025"/>
            <a:ext cx="1060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altLang="ru-RU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558925" y="439738"/>
            <a:ext cx="9074150" cy="37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   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    </a:t>
            </a: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Подведение итогов выполнения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задания</a:t>
            </a:r>
            <a:endParaRPr lang="ru-RU" altLang="ru-RU" sz="3200" b="1" dirty="0">
              <a:solidFill>
                <a:srgbClr val="2E75B6"/>
              </a:solidFill>
              <a:latin typeface="Calibri" pitchFamily="34" charset="0"/>
            </a:endParaRPr>
          </a:p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Запомните!</a:t>
            </a:r>
          </a:p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algn="ctr" eaLnBrk="1" hangingPunct="1">
              <a:lnSpc>
                <a:spcPct val="90000"/>
              </a:lnSpc>
              <a:spcAft>
                <a:spcPts val="80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Обратными</a:t>
            </a: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называются задачи, </a:t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которых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неизвестных величин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</a:rPr>
              <a:t>становится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известной</a:t>
            </a:r>
            <a:r>
              <a:rPr lang="ru-RU" altLang="ru-RU" sz="3200" b="1" dirty="0" smtClean="0">
                <a:latin typeface="Times New Roman" pitchFamily="18" charset="0"/>
              </a:rPr>
              <a:t>, а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одна из данных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величин </a:t>
            </a:r>
            <a:r>
              <a:rPr lang="ru-RU" altLang="ru-RU" sz="3200" b="1" dirty="0" smtClean="0">
                <a:latin typeface="Times New Roman" pitchFamily="18" charset="0"/>
              </a:rPr>
              <a:t>становится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неизвестной</a:t>
            </a:r>
            <a:r>
              <a:rPr lang="ru-RU" altLang="ru-RU" sz="3200" b="1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3334410" y="5270500"/>
            <a:ext cx="5523180" cy="1147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27463"/>
            <a:ext cx="2166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452438" y="327025"/>
            <a:ext cx="1060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altLang="ru-RU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558925" y="439738"/>
            <a:ext cx="9074150" cy="40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altLang="ru-RU" sz="32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выполнения </a:t>
            </a:r>
            <a:r>
              <a:rPr lang="ru-RU" altLang="ru-RU" sz="32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altLang="ru-RU" sz="32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Продолжите!</a:t>
            </a:r>
          </a:p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Обратными</a:t>
            </a:r>
            <a:r>
              <a:rPr lang="ru-RU" alt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называются задачи,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которых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неизвестных величин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становится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данных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становится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 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864935" y="4903788"/>
            <a:ext cx="6462131" cy="1246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2284424" y="403225"/>
            <a:ext cx="7623153" cy="11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Подведение итогов выполнения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задания</a:t>
            </a:r>
            <a:endParaRPr lang="ru-RU" altLang="ru-RU" sz="3200" b="1" dirty="0">
              <a:solidFill>
                <a:srgbClr val="2E75B6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Запомните!</a:t>
            </a:r>
            <a:endParaRPr lang="ru-RU" altLang="ru-RU" sz="3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14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21515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90963"/>
            <a:ext cx="21304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3224235" y="5197475"/>
            <a:ext cx="5743530" cy="1130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2047875" y="1929461"/>
            <a:ext cx="8096250" cy="18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неизвестное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слагаемое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из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вычесть известное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слагаемое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1344613" y="403225"/>
            <a:ext cx="9502775" cy="11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Подведение </a:t>
            </a: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итогов выполнения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задания</a:t>
            </a:r>
            <a:endParaRPr lang="ru-RU" altLang="ru-RU" sz="3200" b="1" dirty="0">
              <a:solidFill>
                <a:srgbClr val="2E75B6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Продолжите!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  </a:t>
            </a:r>
            <a:endParaRPr lang="ru-RU" altLang="ru-RU" sz="3200" b="1" dirty="0">
              <a:solidFill>
                <a:srgbClr val="2E75B6"/>
              </a:solidFill>
              <a:latin typeface="Calibri" pitchFamily="34" charset="0"/>
            </a:endParaRPr>
          </a:p>
        </p:txBody>
      </p:sp>
      <p:sp>
        <p:nvSpPr>
          <p:cNvPr id="22538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22539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90963"/>
            <a:ext cx="21304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2047875" y="2393100"/>
            <a:ext cx="8096250" cy="12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неизвестное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слагаемое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960531" y="5546725"/>
            <a:ext cx="6270938" cy="100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8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148388"/>
            <a:ext cx="45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2085975" y="3778250"/>
            <a:ext cx="395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46188"/>
            <a:ext cx="4413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32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563" name="TextBox 41"/>
          <p:cNvSpPr txBox="1">
            <a:spLocks noChangeArrowheads="1"/>
          </p:cNvSpPr>
          <p:nvPr/>
        </p:nvSpPr>
        <p:spPr bwMode="auto">
          <a:xfrm>
            <a:off x="4818063" y="479425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2E75B6"/>
                </a:solidFill>
                <a:latin typeface="Calibri" pitchFamily="34" charset="0"/>
              </a:rPr>
              <a:t>РЕФЛЕКСИЯ</a:t>
            </a:r>
          </a:p>
        </p:txBody>
      </p:sp>
      <p:pic>
        <p:nvPicPr>
          <p:cNvPr id="23564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2138363" y="1608138"/>
            <a:ext cx="6956425" cy="147796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Запомнили ли вы:</a:t>
            </a:r>
          </a:p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какие задачи называются обратными задаче 1;</a:t>
            </a:r>
          </a:p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способы нахождения неизвестных </a:t>
            </a:r>
            <a:r>
              <a:rPr lang="ru-RU" altLang="ru-RU" sz="2400" b="1" smtClean="0">
                <a:solidFill>
                  <a:srgbClr val="FF0000"/>
                </a:solidFill>
                <a:latin typeface="Calibri" pitchFamily="34" charset="0"/>
              </a:rPr>
              <a:t>слагаемых</a:t>
            </a: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940050" y="3341688"/>
            <a:ext cx="6877050" cy="14890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Возникали ли у вас трудности </a:t>
            </a:r>
            <a:b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при самостоятельном составлении </a:t>
            </a:r>
            <a:b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и решении задач 2 и 3, обратных задаче 1?</a:t>
            </a:r>
          </a:p>
          <a:p>
            <a:pPr algn="ctr" eaLnBrk="1" hangingPunct="1">
              <a:defRPr/>
            </a:pPr>
            <a:endParaRPr lang="ru-RU" altLang="ru-RU" sz="24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5270500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683000"/>
            <a:ext cx="22288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663950" y="5135563"/>
            <a:ext cx="7054850" cy="14763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b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и решении задач 2 и 3, обратных задаче 1?</a:t>
            </a:r>
          </a:p>
          <a:p>
            <a:pPr eaLnBrk="1" hangingPunct="1"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163"/>
            <a:ext cx="30845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1395075" y="58737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4933950" y="368300"/>
            <a:ext cx="2324100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411288" y="1466850"/>
            <a:ext cx="93694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8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Обратными</a:t>
            </a:r>
            <a:r>
              <a:rPr lang="ru-RU" alt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называются задачи, </a:t>
            </a:r>
            <a:b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которых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неизвестных величин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</a:rPr>
              <a:t>становится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 известной</a:t>
            </a:r>
            <a:r>
              <a:rPr lang="ru-RU" altLang="ru-RU" sz="3200" b="1" dirty="0">
                <a:latin typeface="Times New Roman" pitchFamily="18" charset="0"/>
              </a:rPr>
              <a:t>, а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одна из данных 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величин </a:t>
            </a:r>
            <a:r>
              <a:rPr lang="ru-RU" altLang="ru-RU" sz="3200" b="1" dirty="0">
                <a:latin typeface="Times New Roman" pitchFamily="18" charset="0"/>
              </a:rPr>
              <a:t>становится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 неизвестной</a:t>
            </a:r>
            <a:r>
              <a:rPr lang="ru-RU" altLang="ru-RU" sz="3200" b="1" dirty="0">
                <a:latin typeface="Times New Roman" pitchFamily="18" charset="0"/>
              </a:rPr>
              <a:t>.</a:t>
            </a:r>
            <a:endParaRPr lang="ru-RU" altLang="ru-RU" sz="3200" dirty="0">
              <a:latin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375819" y="4598988"/>
            <a:ext cx="5440362" cy="1265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задаче 1.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1437174" y="885825"/>
            <a:ext cx="9317652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Решите </a:t>
            </a: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задачу. </a:t>
            </a:r>
            <a:r>
              <a:rPr lang="ru-RU" altLang="ru-RU" sz="3200" b="1" dirty="0" smtClean="0">
                <a:solidFill>
                  <a:srgbClr val="2E75B6"/>
                </a:solidFill>
                <a:latin typeface="Calibri" pitchFamily="34" charset="0"/>
              </a:rPr>
              <a:t>Составьте </a:t>
            </a:r>
            <a:r>
              <a:rPr lang="ru-RU" altLang="ru-RU" sz="3200" b="1" dirty="0">
                <a:solidFill>
                  <a:srgbClr val="2E75B6"/>
                </a:solidFill>
                <a:latin typeface="Calibri" pitchFamily="34" charset="0"/>
              </a:rPr>
              <a:t>обратные задачи.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Было 17 цыплят. Потом вылупилось ещё несколько цыплят. Стало 40 цыплят. Сколько цыплят вылупилось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6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853532" y="4637876"/>
            <a:ext cx="6484937" cy="1654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</a:t>
            </a:r>
            <a:r>
              <a:rPr lang="ru-RU" sz="2400" b="1" i="1" dirty="0" smtClean="0">
                <a:solidFill>
                  <a:schemeClr val="tx1"/>
                </a:solidFill>
              </a:rPr>
              <a:t>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сложения. </a:t>
            </a:r>
          </a:p>
        </p:txBody>
      </p:sp>
      <p:pic>
        <p:nvPicPr>
          <p:cNvPr id="9228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71938"/>
            <a:ext cx="2022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9" name="TextBox 18"/>
          <p:cNvSpPr txBox="1">
            <a:spLocks noChangeArrowheads="1"/>
          </p:cNvSpPr>
          <p:nvPr/>
        </p:nvSpPr>
        <p:spPr bwMode="auto">
          <a:xfrm>
            <a:off x="914400" y="317500"/>
            <a:ext cx="10668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0" name="TextBox 27"/>
          <p:cNvSpPr txBox="1">
            <a:spLocks noChangeArrowheads="1"/>
          </p:cNvSpPr>
          <p:nvPr/>
        </p:nvSpPr>
        <p:spPr bwMode="auto">
          <a:xfrm>
            <a:off x="11075988" y="59039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2692006" y="5451081"/>
            <a:ext cx="6838359" cy="1178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762000" y="317500"/>
            <a:ext cx="10668000" cy="1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 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прямая</a:t>
            </a:r>
            <a:endParaRPr lang="ru-RU" altLang="ru-R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Было 17 цыплят. Потом вылупилось ещё несколько цыплят. Стало 40 цыплят. Сколько цыплят вылупилось?</a:t>
            </a:r>
            <a:endParaRPr lang="ru-RU" alt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25723"/>
              </p:ext>
            </p:extLst>
          </p:nvPr>
        </p:nvGraphicFramePr>
        <p:xfrm>
          <a:off x="934732" y="2051628"/>
          <a:ext cx="10322537" cy="31807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2537">
                  <a:extLst>
                    <a:ext uri="{9D8B030D-6E8A-4147-A177-3AD203B41FA5}"/>
                  </a:extLst>
                </a:gridCol>
                <a:gridCol w="2340000">
                  <a:extLst>
                    <a:ext uri="{9D8B030D-6E8A-4147-A177-3AD203B41FA5}"/>
                  </a:extLst>
                </a:gridCol>
                <a:gridCol w="2340000">
                  <a:extLst>
                    <a:ext uri="{9D8B030D-6E8A-4147-A177-3AD203B41FA5}"/>
                  </a:extLst>
                </a:gridCol>
                <a:gridCol w="2340000">
                  <a:extLst>
                    <a:ext uri="{9D8B030D-6E8A-4147-A177-3AD203B41FA5}"/>
                  </a:extLst>
                </a:gridCol>
              </a:tblGrid>
              <a:tr h="884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Было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цыплят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Вылупилось</a:t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цыплят</a:t>
                      </a:r>
                      <a:r>
                        <a:rPr lang="ru-RU" sz="2400" b="1" dirty="0">
                          <a:effectLst/>
                        </a:rPr>
                        <a:t>, шт</a:t>
                      </a:r>
                      <a:r>
                        <a:rPr lang="ru-RU" sz="2400" b="1" dirty="0" smtClean="0">
                          <a:effectLst/>
                        </a:rPr>
                        <a:t>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Стало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цыплят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6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17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40 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16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2-е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сумма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16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?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40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16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?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3" name="TextBox 18"/>
          <p:cNvSpPr txBox="1">
            <a:spLocks noChangeArrowheads="1"/>
          </p:cNvSpPr>
          <p:nvPr/>
        </p:nvSpPr>
        <p:spPr bwMode="auto">
          <a:xfrm>
            <a:off x="914400" y="317500"/>
            <a:ext cx="10668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4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339414" y="842963"/>
            <a:ext cx="9513172" cy="28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 —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прямая</a:t>
            </a:r>
            <a:endParaRPr lang="ru-RU" alt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Было 17 цыплят. Потом вылупилось ещё несколько цыплят. Стало 40 цыплят. Сколько цыплят вылупилось?</a:t>
            </a:r>
            <a:endParaRPr lang="ru-RU" alt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= 23 (ц.)                                           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вылупилось 23 цыплёнка.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6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71938"/>
            <a:ext cx="2022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581400" y="4491038"/>
            <a:ext cx="5751513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9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2300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872038" y="368300"/>
            <a:ext cx="2447925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302" name="TextBox 18"/>
          <p:cNvSpPr txBox="1">
            <a:spLocks noChangeArrowheads="1"/>
          </p:cNvSpPr>
          <p:nvPr/>
        </p:nvSpPr>
        <p:spPr bwMode="auto">
          <a:xfrm>
            <a:off x="2228850" y="1646126"/>
            <a:ext cx="7734300" cy="24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неизвестное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слагаемое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вычесть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слагаемое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303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3975"/>
            <a:ext cx="207168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207544" y="5118100"/>
            <a:ext cx="5776913" cy="962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914400" y="317500"/>
            <a:ext cx="10668000" cy="948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27"/>
          <p:cNvSpPr txBox="1">
            <a:spLocks noChangeArrowheads="1"/>
          </p:cNvSpPr>
          <p:nvPr/>
        </p:nvSpPr>
        <p:spPr bwMode="auto">
          <a:xfrm>
            <a:off x="11075988" y="5873750"/>
            <a:ext cx="60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397250" y="4491038"/>
            <a:ext cx="5478463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первое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1790014" y="1174749"/>
            <a:ext cx="8611973" cy="29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Было несколько цыплят. Потом вылупилось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цыплёнка. Стало 40 цыплят. Сколько было цыплят?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= 17 (ц.)                                           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было 17 цыплят.</a:t>
            </a:r>
            <a:endParaRPr lang="ru-RU" alt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25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71938"/>
            <a:ext cx="2022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7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434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872038" y="368300"/>
            <a:ext cx="2447925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351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783013"/>
            <a:ext cx="20351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2986105" y="5310188"/>
            <a:ext cx="6219791" cy="962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228850" y="1646126"/>
            <a:ext cx="7734300" cy="24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неизвестное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слагаемое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вычесть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слагаемое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1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15372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872038" y="368300"/>
            <a:ext cx="2447925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2305050" y="1311275"/>
            <a:ext cx="7581900" cy="2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найти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неизвестное слагаемое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надо из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вычесть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известное слагаемое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3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7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10000"/>
            <a:ext cx="211613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207544" y="5118100"/>
            <a:ext cx="5776913" cy="962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A4152-E419-4F4B-BFC6-CADB2168DEB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6ee78bd2-4339-4042-adc0-bcc646419980"/>
    <ds:schemaRef ds:uri="http://purl.org/dc/dcmitype/"/>
    <ds:schemaRef ds:uri="http://purl.org/dc/terms/"/>
    <ds:schemaRef ds:uri="http://schemas.microsoft.com/office/infopath/2007/PartnerControls"/>
    <ds:schemaRef ds:uri="2547570a-e5f4-4946-a4c3-82580e42479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34079</TotalTime>
  <Words>556</Words>
  <Application>Microsoft Office PowerPoint</Application>
  <PresentationFormat>Произвольный</PresentationFormat>
  <Paragraphs>154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Использование приёма сравнения при составлении  и решении обратных задач  к прямой задаче на нахождение второго слагаемого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527</cp:revision>
  <dcterms:created xsi:type="dcterms:W3CDTF">2022-11-26T19:01:26Z</dcterms:created>
  <dcterms:modified xsi:type="dcterms:W3CDTF">2025-05-23T07:32:00Z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