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notesMasterIdLst>
    <p:notesMasterId r:id="rId22"/>
  </p:notesMasterIdLst>
  <p:handoutMasterIdLst>
    <p:handoutMasterId r:id="rId23"/>
  </p:handoutMasterIdLst>
  <p:sldIdLst>
    <p:sldId id="512" r:id="rId5"/>
    <p:sldId id="324" r:id="rId6"/>
    <p:sldId id="422" r:id="rId7"/>
    <p:sldId id="504" r:id="rId8"/>
    <p:sldId id="454" r:id="rId9"/>
    <p:sldId id="348" r:id="rId10"/>
    <p:sldId id="455" r:id="rId11"/>
    <p:sldId id="506" r:id="rId12"/>
    <p:sldId id="507" r:id="rId13"/>
    <p:sldId id="505" r:id="rId14"/>
    <p:sldId id="469" r:id="rId15"/>
    <p:sldId id="329" r:id="rId16"/>
    <p:sldId id="436" r:id="rId17"/>
    <p:sldId id="445" r:id="rId18"/>
    <p:sldId id="443" r:id="rId19"/>
    <p:sldId id="511" r:id="rId20"/>
    <p:sldId id="51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2A00-979E-4D72-B229-C89BE518413A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E2697-963B-4AC6-B773-C023283D9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1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5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518" y="910090"/>
            <a:ext cx="11104964" cy="1376083"/>
          </a:xfrm>
        </p:spPr>
        <p:txBody>
          <a:bodyPr anchor="b"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приёма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сравнения при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обратных задач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прямой задаче на нахождение первого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слагаемого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4401670" y="3782139"/>
            <a:ext cx="3415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Задание 2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Шилова, кандидат педагогических 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88171544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175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370729" y="4491319"/>
            <a:ext cx="5961530" cy="20278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и решения 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3?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находили в задаче 3?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1111434" y="1303165"/>
            <a:ext cx="9969132" cy="240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альбоме было 34 марки. Положили ещё 20 марок. Сколько марок стало в альбоме?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= 54 (м.)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стало 54 марки.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3B3C935-CF6C-4FD5-BF0E-359DDB1AA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34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831372"/>
            <a:ext cx="9672917" cy="76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197224" y="1974473"/>
            <a:ext cx="11797553" cy="1483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                             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Задача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                          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Задача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34 (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20 (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=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Ответ: было 34 марки.        Ответ: положили 20 марок.     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 54 марки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B01EECA-B537-45DE-8552-EB1098C32C71}"/>
              </a:ext>
            </a:extLst>
          </p:cNvPr>
          <p:cNvSpPr/>
          <p:nvPr/>
        </p:nvSpPr>
        <p:spPr>
          <a:xfrm>
            <a:off x="1981201" y="4593470"/>
            <a:ext cx="8229599" cy="2046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решения трёх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Докажите</a:t>
            </a:r>
            <a:r>
              <a:rPr lang="ru-RU" sz="2400" b="1" i="1" dirty="0">
                <a:solidFill>
                  <a:schemeClr val="tx1"/>
                </a:solidFill>
              </a:rPr>
              <a:t>, что задачи 2 и </a:t>
            </a:r>
            <a:r>
              <a:rPr lang="ru-RU" sz="2400" b="1" i="1" dirty="0" smtClean="0">
                <a:solidFill>
                  <a:schemeClr val="tx1"/>
                </a:solidFill>
              </a:rPr>
              <a:t>3 — </a:t>
            </a:r>
            <a:r>
              <a:rPr lang="ru-RU" sz="2400" b="1" i="1" dirty="0">
                <a:solidFill>
                  <a:srgbClr val="FF0000"/>
                </a:solidFill>
              </a:rPr>
              <a:t>обратные </a:t>
            </a:r>
            <a:r>
              <a:rPr lang="ru-RU" sz="2400" b="1" i="1" dirty="0" smtClean="0">
                <a:solidFill>
                  <a:srgbClr val="FF0000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думаете, решая задачи 2 и 3, обратные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, мы проверяем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решения </a:t>
            </a:r>
            <a:r>
              <a:rPr lang="ru-RU" sz="2400" b="1" i="1" dirty="0">
                <a:solidFill>
                  <a:schemeClr val="tx1"/>
                </a:solidFill>
              </a:rPr>
              <a:t>прямой задачи 1?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7F17B97-A48C-4D17-BEB6-465A3F532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76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6"/>
            <a:ext cx="8794985" cy="44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539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4061012"/>
            <a:ext cx="2042056" cy="274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1559290" y="439272"/>
            <a:ext cx="9073420" cy="408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величин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неизвестной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3400986" y="5271247"/>
            <a:ext cx="5390029" cy="1147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</a:t>
            </a:r>
            <a:r>
              <a:rPr lang="ru-RU" sz="2400" b="1" i="1" dirty="0" smtClean="0">
                <a:solidFill>
                  <a:schemeClr val="tx1"/>
                </a:solidFill>
              </a:rPr>
              <a:t>роверьте у </a:t>
            </a:r>
            <a:r>
              <a:rPr lang="ru-RU" sz="2400" b="1" i="1" dirty="0">
                <a:solidFill>
                  <a:schemeClr val="tx1"/>
                </a:solidFill>
              </a:rPr>
              <a:t>себя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3827928"/>
            <a:ext cx="2167562" cy="2977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1559290" y="374017"/>
            <a:ext cx="9073420" cy="408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2952377" y="5156200"/>
            <a:ext cx="6287247" cy="993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344706" y="403412"/>
            <a:ext cx="9502588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90682"/>
            <a:ext cx="2131229" cy="288709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7D1F57E-6F40-4C3A-AB76-64846D77AC2A}"/>
              </a:ext>
            </a:extLst>
          </p:cNvPr>
          <p:cNvSpPr/>
          <p:nvPr/>
        </p:nvSpPr>
        <p:spPr>
          <a:xfrm>
            <a:off x="3425686" y="5441576"/>
            <a:ext cx="5340628" cy="1130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E767802-D2C0-4B56-8DE0-E35DF09FF6C9}"/>
              </a:ext>
            </a:extLst>
          </p:cNvPr>
          <p:cNvSpPr txBox="1"/>
          <p:nvPr/>
        </p:nvSpPr>
        <p:spPr>
          <a:xfrm>
            <a:off x="2047454" y="2199842"/>
            <a:ext cx="8097092" cy="18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известное слагаемое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1777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344706" y="403412"/>
            <a:ext cx="9502588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Продолжите!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890682"/>
            <a:ext cx="2131229" cy="28870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E767802-D2C0-4B56-8DE0-E35DF09FF6C9}"/>
              </a:ext>
            </a:extLst>
          </p:cNvPr>
          <p:cNvSpPr txBox="1"/>
          <p:nvPr/>
        </p:nvSpPr>
        <p:spPr>
          <a:xfrm>
            <a:off x="2047454" y="2187227"/>
            <a:ext cx="8097092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из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AA750A5-A0C4-4577-B246-197F4D3AFE66}"/>
              </a:ext>
            </a:extLst>
          </p:cNvPr>
          <p:cNvSpPr/>
          <p:nvPr/>
        </p:nvSpPr>
        <p:spPr>
          <a:xfrm>
            <a:off x="2996869" y="5547159"/>
            <a:ext cx="6198263" cy="1009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393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086190" y="377781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760" y="1245793"/>
            <a:ext cx="442212" cy="7258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818387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138311" y="1608696"/>
            <a:ext cx="6956612" cy="147776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Запомнили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вы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какие задачи называются обратными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способы нахождения неизвестных 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слагаемых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2939674" y="3366586"/>
            <a:ext cx="6877426" cy="148897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у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вас трудности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самостоятельном составлении </a:t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11" y="5270400"/>
            <a:ext cx="382530" cy="3691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" y="3682800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664679" y="5135689"/>
            <a:ext cx="7054122" cy="14767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необходимо сделать, чтобы устранить все затруднения, которые возникали при составлении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01629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398B136-68F6-4CC0-9102-FF63D60A26B8}"/>
              </a:ext>
            </a:extLst>
          </p:cNvPr>
          <p:cNvSpPr/>
          <p:nvPr/>
        </p:nvSpPr>
        <p:spPr>
          <a:xfrm>
            <a:off x="4934566" y="367553"/>
            <a:ext cx="2322869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FB626A-97BC-4003-AFF2-9256A21A1A60}"/>
              </a:ext>
            </a:extLst>
          </p:cNvPr>
          <p:cNvSpPr txBox="1"/>
          <p:nvPr/>
        </p:nvSpPr>
        <p:spPr>
          <a:xfrm>
            <a:off x="1411941" y="1467223"/>
            <a:ext cx="9368118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5AE0297-446C-49F4-A799-A36E3A08119A}"/>
              </a:ext>
            </a:extLst>
          </p:cNvPr>
          <p:cNvSpPr/>
          <p:nvPr/>
        </p:nvSpPr>
        <p:spPr>
          <a:xfrm>
            <a:off x="3375212" y="4598894"/>
            <a:ext cx="54415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расскажите </a:t>
            </a:r>
            <a:r>
              <a:rPr lang="ru-RU" sz="2400" b="1" i="1" dirty="0">
                <a:solidFill>
                  <a:schemeClr val="tx1"/>
                </a:solidFill>
              </a:rPr>
              <a:t>друг другу, какие задачи называются </a:t>
            </a:r>
            <a:r>
              <a:rPr lang="ru-RU" sz="2400" b="1" i="1" dirty="0">
                <a:solidFill>
                  <a:srgbClr val="FF0000"/>
                </a:solidFill>
              </a:rPr>
              <a:t>обратными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155370" y="631674"/>
            <a:ext cx="9881261" cy="276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обратные задачи.</a:t>
            </a:r>
          </a:p>
          <a:p>
            <a:pPr indent="40195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альбоме было несколько марок. Положили ещё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марок. Стало 54 марки. Сколько марок было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альбоме?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296677D-3FE4-492E-AB0E-E0E0F2269915}"/>
              </a:ext>
            </a:extLst>
          </p:cNvPr>
          <p:cNvSpPr/>
          <p:nvPr/>
        </p:nvSpPr>
        <p:spPr>
          <a:xfrm>
            <a:off x="2853878" y="4637421"/>
            <a:ext cx="6484245" cy="1734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i="1" dirty="0">
                <a:solidFill>
                  <a:schemeClr val="tx1"/>
                </a:solidFill>
              </a:rPr>
              <a:t>краткую запись </a:t>
            </a:r>
            <a:r>
              <a:rPr lang="ru-RU" sz="2400" b="1" i="1" dirty="0" smtClean="0">
                <a:solidFill>
                  <a:schemeClr val="tx1"/>
                </a:solidFill>
              </a:rPr>
              <a:t>в виде таблицы, укажите названия </a:t>
            </a:r>
            <a:r>
              <a:rPr lang="ru-RU" sz="2400" b="1" i="1" dirty="0">
                <a:solidFill>
                  <a:schemeClr val="tx1"/>
                </a:solidFill>
              </a:rPr>
              <a:t>компонентов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и </a:t>
            </a:r>
            <a:r>
              <a:rPr lang="ru-RU" sz="2400" b="1" i="1" dirty="0">
                <a:solidFill>
                  <a:schemeClr val="tx1"/>
                </a:solidFill>
              </a:rPr>
              <a:t>результата действия сложения.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8B75103-1714-4BEE-A8EF-3ED608049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904021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773251" y="5275579"/>
            <a:ext cx="6645499" cy="12435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в таблице </a:t>
            </a:r>
            <a:r>
              <a:rPr lang="ru-RU" sz="2400" b="1" i="1" dirty="0" smtClean="0">
                <a:solidFill>
                  <a:schemeClr val="tx1"/>
                </a:solidFill>
              </a:rPr>
              <a:t>трёх </a:t>
            </a:r>
            <a:r>
              <a:rPr lang="ru-RU" sz="2400" b="1" i="1" dirty="0">
                <a:solidFill>
                  <a:schemeClr val="tx1"/>
                </a:solidFill>
              </a:rPr>
              <a:t>задач.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914401" y="318012"/>
            <a:ext cx="10668000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альбоме было несколько марок. Положили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20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марок. Стало 54 марки. Сколько марок было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альбоме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BE113D92-0CCC-49A4-8964-6422857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5233"/>
              </p:ext>
            </p:extLst>
          </p:nvPr>
        </p:nvGraphicFramePr>
        <p:xfrm>
          <a:off x="349625" y="2086378"/>
          <a:ext cx="11492751" cy="30279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95727">
                  <a:extLst>
                    <a:ext uri="{9D8B030D-6E8A-4147-A177-3AD203B41FA5}">
                      <a16:colId xmlns="" xmlns:a16="http://schemas.microsoft.com/office/drawing/2014/main" val="2521247459"/>
                    </a:ext>
                  </a:extLst>
                </a:gridCol>
                <a:gridCol w="2799008">
                  <a:extLst>
                    <a:ext uri="{9D8B030D-6E8A-4147-A177-3AD203B41FA5}">
                      <a16:colId xmlns="" xmlns:a16="http://schemas.microsoft.com/office/drawing/2014/main" val="976055032"/>
                    </a:ext>
                  </a:extLst>
                </a:gridCol>
                <a:gridCol w="2799008">
                  <a:extLst>
                    <a:ext uri="{9D8B030D-6E8A-4147-A177-3AD203B41FA5}">
                      <a16:colId xmlns="" xmlns:a16="http://schemas.microsoft.com/office/drawing/2014/main" val="2118198087"/>
                    </a:ext>
                  </a:extLst>
                </a:gridCol>
                <a:gridCol w="2799008">
                  <a:extLst>
                    <a:ext uri="{9D8B030D-6E8A-4147-A177-3AD203B41FA5}">
                      <a16:colId xmlns="" xmlns:a16="http://schemas.microsoft.com/office/drawing/2014/main" val="1975916115"/>
                    </a:ext>
                  </a:extLst>
                </a:gridCol>
              </a:tblGrid>
              <a:tr h="510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Задачи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Было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марок</a:t>
                      </a:r>
                      <a:r>
                        <a:rPr lang="ru-RU" sz="2400" b="1" dirty="0">
                          <a:effectLst/>
                        </a:rPr>
                        <a:t>, шт</a:t>
                      </a:r>
                      <a:r>
                        <a:rPr lang="ru-RU" sz="2400" b="1" dirty="0" smtClean="0">
                          <a:effectLst/>
                        </a:rPr>
                        <a:t>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 Положили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марок</a:t>
                      </a:r>
                      <a:r>
                        <a:rPr lang="ru-RU" sz="2400" b="1" dirty="0">
                          <a:effectLst/>
                        </a:rPr>
                        <a:t>, </a:t>
                      </a:r>
                      <a:r>
                        <a:rPr lang="ru-RU" sz="2400" b="1" dirty="0" smtClean="0">
                          <a:effectLst/>
                        </a:rPr>
                        <a:t>шт.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Стало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марок</a:t>
                      </a:r>
                      <a:r>
                        <a:rPr lang="ru-RU" sz="2400" b="1" dirty="0">
                          <a:effectLst/>
                        </a:rPr>
                        <a:t>, шт.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6047202"/>
                  </a:ext>
                </a:extLst>
              </a:tr>
              <a:tr h="4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1</a:t>
                      </a:r>
                      <a:r>
                        <a:rPr lang="ru-RU" sz="2400" b="1" dirty="0">
                          <a:effectLst/>
                        </a:rPr>
                        <a:t>, прямая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20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54  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7802107"/>
                  </a:ext>
                </a:extLst>
              </a:tr>
              <a:tr h="4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1-е слагаемое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2-е слагаемое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сумма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4833240"/>
                  </a:ext>
                </a:extLst>
              </a:tr>
              <a:tr h="4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2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 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? 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54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969070"/>
                  </a:ext>
                </a:extLst>
              </a:tr>
              <a:tr h="416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3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 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20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698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4128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1103780" y="747371"/>
            <a:ext cx="9984441" cy="273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—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альбоме было несколько марок. Положили ещё 20 марок. Стало 54 марки. Сколько марок было в альбоме?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= 34 (м.)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было 34 марки.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85D37C9-366D-4F19-9EE7-D368BC6F7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1386B13-5ECB-4D39-99A2-30DC1303ABE3}"/>
              </a:ext>
            </a:extLst>
          </p:cNvPr>
          <p:cNvSpPr/>
          <p:nvPr/>
        </p:nvSpPr>
        <p:spPr>
          <a:xfrm>
            <a:off x="3220239" y="4224865"/>
            <a:ext cx="5751522" cy="21040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решения 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1?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первое слагаемое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9317777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72524" y="367553"/>
            <a:ext cx="2446952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1925200" y="1722966"/>
            <a:ext cx="8341601" cy="2423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вычесть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783106"/>
            <a:ext cx="2035504" cy="292978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082662" y="5310297"/>
            <a:ext cx="6026677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762000" y="318012"/>
            <a:ext cx="10668000" cy="94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357283" y="4172602"/>
            <a:ext cx="5477435" cy="22864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и решения задачи.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второе слагаемое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751062" y="1281968"/>
            <a:ext cx="10689876" cy="240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альбоме было 34 марки. Положили ещё несколько марок. Стало 54 марки. Сколько марок положили в альбом?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= 20 (м.)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положили 20 марок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84D0D14-84DA-4111-9E56-9A48A58E7F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72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953884" y="367553"/>
            <a:ext cx="2284233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228778" y="1568420"/>
            <a:ext cx="7734445" cy="2463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вычесть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3863788"/>
            <a:ext cx="2070788" cy="284910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031399" y="5118138"/>
            <a:ext cx="6129202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40441815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72524" y="367553"/>
            <a:ext cx="2446952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Запомните!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304978" y="1658572"/>
            <a:ext cx="7582045" cy="18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суммы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известное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слагаемое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2973444" y="5118138"/>
            <a:ext cx="6245112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387356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2547570a-e5f4-4946-a4c3-82580e42479e"/>
    <ds:schemaRef ds:uri="http://www.w3.org/XML/1998/namespace"/>
    <ds:schemaRef ds:uri="6ee78bd2-4339-4042-adc0-bcc646419980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33788</TotalTime>
  <Words>563</Words>
  <Application>Microsoft Office PowerPoint</Application>
  <PresentationFormat>Произвольный</PresentationFormat>
  <Paragraphs>144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 Использование приёма сравнения при составлении  и решении обратных задач  к прямой задаче на нахождение первого слагаемого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521</cp:revision>
  <dcterms:created xsi:type="dcterms:W3CDTF">2022-11-26T19:01:26Z</dcterms:created>
  <dcterms:modified xsi:type="dcterms:W3CDTF">2025-05-22T09:04:07Z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