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1"/>
  </p:handoutMasterIdLst>
  <p:sldIdLst>
    <p:sldId id="257" r:id="rId2"/>
    <p:sldId id="338" r:id="rId3"/>
    <p:sldId id="365" r:id="rId4"/>
    <p:sldId id="332" r:id="rId5"/>
    <p:sldId id="347" r:id="rId6"/>
    <p:sldId id="349" r:id="rId7"/>
    <p:sldId id="348" r:id="rId8"/>
    <p:sldId id="309" r:id="rId9"/>
    <p:sldId id="366" r:id="rId10"/>
    <p:sldId id="364" r:id="rId11"/>
    <p:sldId id="343" r:id="rId12"/>
    <p:sldId id="266" r:id="rId13"/>
    <p:sldId id="350" r:id="rId14"/>
    <p:sldId id="314" r:id="rId15"/>
    <p:sldId id="315" r:id="rId16"/>
    <p:sldId id="316" r:id="rId17"/>
    <p:sldId id="334" r:id="rId18"/>
    <p:sldId id="319" r:id="rId19"/>
    <p:sldId id="367" r:id="rId20"/>
    <p:sldId id="362" r:id="rId21"/>
    <p:sldId id="333" r:id="rId22"/>
    <p:sldId id="351" r:id="rId23"/>
    <p:sldId id="284" r:id="rId24"/>
    <p:sldId id="336" r:id="rId25"/>
    <p:sldId id="355" r:id="rId26"/>
    <p:sldId id="368" r:id="rId27"/>
    <p:sldId id="352" r:id="rId28"/>
    <p:sldId id="370" r:id="rId29"/>
    <p:sldId id="353" r:id="rId30"/>
    <p:sldId id="354" r:id="rId31"/>
    <p:sldId id="371" r:id="rId32"/>
    <p:sldId id="360" r:id="rId33"/>
    <p:sldId id="293" r:id="rId34"/>
    <p:sldId id="294" r:id="rId35"/>
    <p:sldId id="358" r:id="rId36"/>
    <p:sldId id="320" r:id="rId37"/>
    <p:sldId id="288" r:id="rId38"/>
    <p:sldId id="372" r:id="rId39"/>
    <p:sldId id="322" r:id="rId40"/>
    <p:sldId id="325" r:id="rId41"/>
    <p:sldId id="324" r:id="rId42"/>
    <p:sldId id="289" r:id="rId43"/>
    <p:sldId id="373" r:id="rId44"/>
    <p:sldId id="341" r:id="rId45"/>
    <p:sldId id="340" r:id="rId46"/>
    <p:sldId id="339" r:id="rId47"/>
    <p:sldId id="374" r:id="rId48"/>
    <p:sldId id="312" r:id="rId49"/>
    <p:sldId id="375" r:id="rId50"/>
  </p:sldIdLst>
  <p:sldSz cx="12192000" cy="6858000"/>
  <p:notesSz cx="9947275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0000"/>
    <a:srgbClr val="A8E2A8"/>
    <a:srgbClr val="76B54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2" autoAdjust="0"/>
    <p:restoredTop sz="94660"/>
  </p:normalViewPr>
  <p:slideViewPr>
    <p:cSldViewPr snapToGrid="0">
      <p:cViewPr>
        <p:scale>
          <a:sx n="66" d="100"/>
          <a:sy n="66" d="100"/>
        </p:scale>
        <p:origin x="-822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4487" y="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D46C4-E69A-43C5-AD25-F78AA80A222A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4487" y="651391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5B324-78C6-4CD4-90EA-319152FD4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6501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78CD-DCD7-493E-9B42-169DC0D96AAE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95C6-8B56-4F55-82C0-7022CC938C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876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78CD-DCD7-493E-9B42-169DC0D96AAE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95C6-8B56-4F55-82C0-7022CC938C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136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78CD-DCD7-493E-9B42-169DC0D96AAE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95C6-8B56-4F55-82C0-7022CC938C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597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78CD-DCD7-493E-9B42-169DC0D96AAE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95C6-8B56-4F55-82C0-7022CC938C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4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78CD-DCD7-493E-9B42-169DC0D96AAE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95C6-8B56-4F55-82C0-7022CC938C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403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78CD-DCD7-493E-9B42-169DC0D96AAE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95C6-8B56-4F55-82C0-7022CC938C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130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78CD-DCD7-493E-9B42-169DC0D96AAE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95C6-8B56-4F55-82C0-7022CC938C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211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78CD-DCD7-493E-9B42-169DC0D96AAE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95C6-8B56-4F55-82C0-7022CC938C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411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78CD-DCD7-493E-9B42-169DC0D96AAE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95C6-8B56-4F55-82C0-7022CC938C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561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78CD-DCD7-493E-9B42-169DC0D96AAE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95C6-8B56-4F55-82C0-7022CC938C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031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78CD-DCD7-493E-9B42-169DC0D96AAE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95C6-8B56-4F55-82C0-7022CC938C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610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5375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E78CD-DCD7-493E-9B42-169DC0D96AAE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395C6-8B56-4F55-82C0-7022CC938C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13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2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5642" y="165085"/>
            <a:ext cx="6046368" cy="631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197699" y="230188"/>
            <a:ext cx="4474311" cy="11445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«ЦИТАДЕЛИ </a:t>
            </a:r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МУЖЕСТВА </a:t>
            </a:r>
            <a:b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ГЕРОИЗМА»</a:t>
            </a:r>
            <a:endParaRPr lang="ru-RU" sz="24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69957" y="760385"/>
            <a:ext cx="5017506" cy="27967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КВЕСТ-ИГРА</a:t>
            </a:r>
            <a:endParaRPr lang="ru-RU" sz="50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УЧАЩИХСЯ </a:t>
            </a:r>
          </a:p>
          <a:p>
            <a:pPr algn="ctr"/>
            <a:r>
              <a:rPr lang="en-US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</a:t>
            </a:r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069" y="3557178"/>
            <a:ext cx="4563281" cy="240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6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2116" y="374743"/>
            <a:ext cx="112677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ФИЛВОРД</a:t>
            </a:r>
            <a:endParaRPr lang="ru-RU" sz="24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названия 8 городов, награждённых вымпелом «За мужество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стойкость в годы Великой Отечественной войны» в 2009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году: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Бобруйск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Гомель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Гродно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Жлобин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Могилёв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Молодечно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906719"/>
              </p:ext>
            </p:extLst>
          </p:nvPr>
        </p:nvGraphicFramePr>
        <p:xfrm>
          <a:off x="816391" y="2306151"/>
          <a:ext cx="4826499" cy="335433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421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71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097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048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8359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5989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8715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2034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8952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442113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31315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Ь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315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Ю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Щ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315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315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81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Й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315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Я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315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Я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Ь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Й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315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315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Ы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Ю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Ы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1315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Г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Ё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018579"/>
              </p:ext>
            </p:extLst>
          </p:nvPr>
        </p:nvGraphicFramePr>
        <p:xfrm>
          <a:off x="6560558" y="2306151"/>
          <a:ext cx="4826499" cy="335433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421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71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097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048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8359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5989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8715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2034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8952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442113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31315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Ь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315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</a:t>
                      </a:r>
                      <a:endParaRPr lang="ru-RU" sz="20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Ю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Щ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315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</a:t>
                      </a:r>
                      <a:endParaRPr lang="ru-RU" sz="20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315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</a:t>
                      </a:r>
                      <a:endParaRPr lang="ru-RU" sz="20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81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</a:t>
                      </a:r>
                      <a:endParaRPr lang="ru-RU" sz="20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</a:t>
                      </a:r>
                      <a:endParaRPr lang="ru-RU" sz="20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</a:t>
                      </a:r>
                      <a:endParaRPr lang="ru-RU" sz="20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</a:t>
                      </a:r>
                      <a:endParaRPr lang="ru-RU" sz="20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</a:t>
                      </a:r>
                      <a:endParaRPr lang="ru-RU" sz="20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Й</a:t>
                      </a:r>
                      <a:endParaRPr lang="ru-RU" sz="20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</a:t>
                      </a:r>
                      <a:endParaRPr lang="ru-RU" sz="20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</a:t>
                      </a:r>
                      <a:endParaRPr lang="ru-RU" sz="20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315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</a:t>
                      </a:r>
                      <a:endParaRPr lang="ru-RU" sz="20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Я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315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Я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Ь</a:t>
                      </a:r>
                      <a:endParaRPr lang="ru-RU" sz="20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</a:t>
                      </a:r>
                      <a:endParaRPr lang="ru-RU" sz="20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Й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315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315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Ы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Ю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Ы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1315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</a:t>
                      </a:r>
                      <a:endParaRPr lang="ru-RU" sz="20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</a:t>
                      </a:r>
                      <a:endParaRPr lang="ru-RU" sz="20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Г</a:t>
                      </a:r>
                      <a:endParaRPr lang="ru-RU" sz="20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</a:t>
                      </a:r>
                      <a:endParaRPr lang="ru-RU" sz="20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</a:t>
                      </a:r>
                      <a:endParaRPr lang="ru-RU" sz="20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Ё</a:t>
                      </a:r>
                      <a:endParaRPr lang="ru-RU" sz="20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</a:t>
                      </a:r>
                      <a:endParaRPr lang="ru-RU" sz="20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758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2" t="30802" r="18223" b="10627"/>
          <a:stretch/>
        </p:blipFill>
        <p:spPr>
          <a:xfrm>
            <a:off x="3512848" y="1147739"/>
            <a:ext cx="4390882" cy="4113198"/>
          </a:xfrm>
        </p:spPr>
      </p:pic>
      <p:sp>
        <p:nvSpPr>
          <p:cNvPr id="8" name="Овал 7"/>
          <p:cNvSpPr/>
          <p:nvPr/>
        </p:nvSpPr>
        <p:spPr>
          <a:xfrm>
            <a:off x="4107460" y="2443000"/>
            <a:ext cx="419725" cy="43471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12" name="Овал 11"/>
          <p:cNvSpPr/>
          <p:nvPr/>
        </p:nvSpPr>
        <p:spPr>
          <a:xfrm>
            <a:off x="4405700" y="3808255"/>
            <a:ext cx="471559" cy="41821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</p:txBody>
      </p:sp>
      <p:sp>
        <p:nvSpPr>
          <p:cNvPr id="13" name="Овал 12"/>
          <p:cNvSpPr/>
          <p:nvPr/>
        </p:nvSpPr>
        <p:spPr>
          <a:xfrm>
            <a:off x="4759935" y="2944953"/>
            <a:ext cx="487804" cy="4842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sp>
        <p:nvSpPr>
          <p:cNvPr id="14" name="Овал 13"/>
          <p:cNvSpPr/>
          <p:nvPr/>
        </p:nvSpPr>
        <p:spPr>
          <a:xfrm>
            <a:off x="5021706" y="2066884"/>
            <a:ext cx="461186" cy="43471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5" name="Овал 14"/>
          <p:cNvSpPr/>
          <p:nvPr/>
        </p:nvSpPr>
        <p:spPr>
          <a:xfrm>
            <a:off x="5218317" y="1602046"/>
            <a:ext cx="489972" cy="4352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16" name="Овал 15"/>
          <p:cNvSpPr/>
          <p:nvPr/>
        </p:nvSpPr>
        <p:spPr>
          <a:xfrm>
            <a:off x="5775167" y="1574223"/>
            <a:ext cx="523658" cy="4281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</a:p>
        </p:txBody>
      </p:sp>
      <p:sp>
        <p:nvSpPr>
          <p:cNvPr id="17" name="Овал 16"/>
          <p:cNvSpPr/>
          <p:nvPr/>
        </p:nvSpPr>
        <p:spPr>
          <a:xfrm>
            <a:off x="5865839" y="2052213"/>
            <a:ext cx="445020" cy="43953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18" name="Овал 17"/>
          <p:cNvSpPr/>
          <p:nvPr/>
        </p:nvSpPr>
        <p:spPr>
          <a:xfrm>
            <a:off x="6096000" y="2986981"/>
            <a:ext cx="500448" cy="45746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</a:p>
        </p:txBody>
      </p:sp>
      <p:sp>
        <p:nvSpPr>
          <p:cNvPr id="19" name="Овал 18"/>
          <p:cNvSpPr/>
          <p:nvPr/>
        </p:nvSpPr>
        <p:spPr>
          <a:xfrm>
            <a:off x="6400624" y="4099902"/>
            <a:ext cx="509990" cy="51974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21" name="Овал 20"/>
          <p:cNvSpPr/>
          <p:nvPr/>
        </p:nvSpPr>
        <p:spPr>
          <a:xfrm>
            <a:off x="5823788" y="4359774"/>
            <a:ext cx="475038" cy="46056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22" name="Овал 21"/>
          <p:cNvSpPr/>
          <p:nvPr/>
        </p:nvSpPr>
        <p:spPr>
          <a:xfrm>
            <a:off x="4990091" y="3702571"/>
            <a:ext cx="492800" cy="4627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</a:p>
        </p:txBody>
      </p:sp>
      <p:sp>
        <p:nvSpPr>
          <p:cNvPr id="23" name="Овал 22"/>
          <p:cNvSpPr/>
          <p:nvPr/>
        </p:nvSpPr>
        <p:spPr>
          <a:xfrm>
            <a:off x="4058038" y="3019734"/>
            <a:ext cx="469147" cy="44185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sp>
        <p:nvSpPr>
          <p:cNvPr id="24" name="Овал 23"/>
          <p:cNvSpPr/>
          <p:nvPr/>
        </p:nvSpPr>
        <p:spPr>
          <a:xfrm>
            <a:off x="5801194" y="3702570"/>
            <a:ext cx="497632" cy="47058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25" name="Овал 24"/>
          <p:cNvSpPr/>
          <p:nvPr/>
        </p:nvSpPr>
        <p:spPr>
          <a:xfrm>
            <a:off x="5419225" y="2443000"/>
            <a:ext cx="521735" cy="46243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26" name="Овал 25"/>
          <p:cNvSpPr/>
          <p:nvPr/>
        </p:nvSpPr>
        <p:spPr>
          <a:xfrm>
            <a:off x="6721959" y="3019734"/>
            <a:ext cx="479874" cy="40945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sp>
        <p:nvSpPr>
          <p:cNvPr id="27" name="Овал 26"/>
          <p:cNvSpPr/>
          <p:nvPr/>
        </p:nvSpPr>
        <p:spPr>
          <a:xfrm>
            <a:off x="4131658" y="4453713"/>
            <a:ext cx="509822" cy="46056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28" name="Овал 27"/>
          <p:cNvSpPr/>
          <p:nvPr/>
        </p:nvSpPr>
        <p:spPr>
          <a:xfrm>
            <a:off x="6721959" y="2456860"/>
            <a:ext cx="479874" cy="43471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29" name="Овал 28"/>
          <p:cNvSpPr/>
          <p:nvPr/>
        </p:nvSpPr>
        <p:spPr>
          <a:xfrm>
            <a:off x="4759935" y="4453713"/>
            <a:ext cx="458382" cy="43471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96648"/>
            <a:ext cx="12192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«ПОДВИГ БОЙЦОВ 100-Й СТРЕЛКОВОЙ ДИВИЗИИ»</a:t>
            </a:r>
            <a:endParaRPr lang="ru-RU" sz="26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Объект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8" y="2623896"/>
            <a:ext cx="3054596" cy="1610208"/>
          </a:xfrm>
          <a:prstGeom prst="rect">
            <a:avLst/>
          </a:prstGeom>
        </p:spPr>
      </p:pic>
      <p:pic>
        <p:nvPicPr>
          <p:cNvPr id="31" name="Объект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238" y="2606936"/>
            <a:ext cx="3118944" cy="164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2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2" t="30802" r="18223" b="10627"/>
          <a:stretch/>
        </p:blipFill>
        <p:spPr>
          <a:xfrm>
            <a:off x="3684334" y="1147739"/>
            <a:ext cx="4390882" cy="4113198"/>
          </a:xfrm>
        </p:spPr>
      </p:pic>
      <p:sp>
        <p:nvSpPr>
          <p:cNvPr id="8" name="Овал 7"/>
          <p:cNvSpPr/>
          <p:nvPr/>
        </p:nvSpPr>
        <p:spPr>
          <a:xfrm>
            <a:off x="4278946" y="2443000"/>
            <a:ext cx="419725" cy="43471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12" name="Овал 11"/>
          <p:cNvSpPr/>
          <p:nvPr/>
        </p:nvSpPr>
        <p:spPr>
          <a:xfrm>
            <a:off x="4577186" y="3808255"/>
            <a:ext cx="471559" cy="41821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</p:txBody>
      </p:sp>
      <p:sp>
        <p:nvSpPr>
          <p:cNvPr id="13" name="Овал 12"/>
          <p:cNvSpPr/>
          <p:nvPr/>
        </p:nvSpPr>
        <p:spPr>
          <a:xfrm>
            <a:off x="4931421" y="2944953"/>
            <a:ext cx="487804" cy="4842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sp>
        <p:nvSpPr>
          <p:cNvPr id="14" name="Овал 13"/>
          <p:cNvSpPr/>
          <p:nvPr/>
        </p:nvSpPr>
        <p:spPr>
          <a:xfrm>
            <a:off x="5193192" y="2066884"/>
            <a:ext cx="461186" cy="43471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5" name="Овал 14"/>
          <p:cNvSpPr/>
          <p:nvPr/>
        </p:nvSpPr>
        <p:spPr>
          <a:xfrm>
            <a:off x="5419225" y="1602046"/>
            <a:ext cx="460550" cy="4352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16" name="Овал 15"/>
          <p:cNvSpPr/>
          <p:nvPr/>
        </p:nvSpPr>
        <p:spPr>
          <a:xfrm>
            <a:off x="5946653" y="1574223"/>
            <a:ext cx="523658" cy="4281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</a:p>
        </p:txBody>
      </p:sp>
      <p:sp>
        <p:nvSpPr>
          <p:cNvPr id="17" name="Овал 16"/>
          <p:cNvSpPr/>
          <p:nvPr/>
        </p:nvSpPr>
        <p:spPr>
          <a:xfrm>
            <a:off x="6037325" y="2052213"/>
            <a:ext cx="445020" cy="43953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18" name="Овал 17"/>
          <p:cNvSpPr/>
          <p:nvPr/>
        </p:nvSpPr>
        <p:spPr>
          <a:xfrm>
            <a:off x="6267486" y="2986981"/>
            <a:ext cx="500448" cy="45746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</a:p>
        </p:txBody>
      </p:sp>
      <p:sp>
        <p:nvSpPr>
          <p:cNvPr id="19" name="Овал 18"/>
          <p:cNvSpPr/>
          <p:nvPr/>
        </p:nvSpPr>
        <p:spPr>
          <a:xfrm>
            <a:off x="6572110" y="4099902"/>
            <a:ext cx="509990" cy="51974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21" name="Овал 20"/>
          <p:cNvSpPr/>
          <p:nvPr/>
        </p:nvSpPr>
        <p:spPr>
          <a:xfrm>
            <a:off x="5995274" y="4359774"/>
            <a:ext cx="475038" cy="46056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22" name="Овал 21"/>
          <p:cNvSpPr/>
          <p:nvPr/>
        </p:nvSpPr>
        <p:spPr>
          <a:xfrm>
            <a:off x="5161577" y="3702571"/>
            <a:ext cx="492800" cy="4627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</a:p>
        </p:txBody>
      </p:sp>
      <p:sp>
        <p:nvSpPr>
          <p:cNvPr id="23" name="Овал 22"/>
          <p:cNvSpPr/>
          <p:nvPr/>
        </p:nvSpPr>
        <p:spPr>
          <a:xfrm>
            <a:off x="4229524" y="3019734"/>
            <a:ext cx="469147" cy="43471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sp>
        <p:nvSpPr>
          <p:cNvPr id="24" name="Овал 23"/>
          <p:cNvSpPr/>
          <p:nvPr/>
        </p:nvSpPr>
        <p:spPr>
          <a:xfrm>
            <a:off x="5972680" y="3702570"/>
            <a:ext cx="497632" cy="47058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25" name="Овал 24"/>
          <p:cNvSpPr/>
          <p:nvPr/>
        </p:nvSpPr>
        <p:spPr>
          <a:xfrm>
            <a:off x="5590711" y="2443000"/>
            <a:ext cx="521735" cy="46243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26" name="Овал 25"/>
          <p:cNvSpPr/>
          <p:nvPr/>
        </p:nvSpPr>
        <p:spPr>
          <a:xfrm>
            <a:off x="6893445" y="3019734"/>
            <a:ext cx="479874" cy="40945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sp>
        <p:nvSpPr>
          <p:cNvPr id="27" name="Овал 26"/>
          <p:cNvSpPr/>
          <p:nvPr/>
        </p:nvSpPr>
        <p:spPr>
          <a:xfrm>
            <a:off x="4303144" y="4453713"/>
            <a:ext cx="509822" cy="46056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28" name="Овал 27"/>
          <p:cNvSpPr/>
          <p:nvPr/>
        </p:nvSpPr>
        <p:spPr>
          <a:xfrm>
            <a:off x="6893445" y="2500730"/>
            <a:ext cx="479874" cy="43471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29" name="Овал 28"/>
          <p:cNvSpPr/>
          <p:nvPr/>
        </p:nvSpPr>
        <p:spPr>
          <a:xfrm>
            <a:off x="4931421" y="4453713"/>
            <a:ext cx="458382" cy="4855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406385" y="1963315"/>
            <a:ext cx="334590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ОСТРОШИЦКИЙ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723488" y="2692628"/>
            <a:ext cx="271169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ГОРОДОК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4009910" y="1022888"/>
            <a:ext cx="1721580" cy="3797447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63522">
            <a:off x="5860598" y="1055595"/>
            <a:ext cx="1858810" cy="3732030"/>
          </a:xfrm>
          <a:prstGeom prst="rect">
            <a:avLst/>
          </a:prstGeom>
        </p:spPr>
      </p:pic>
      <p:cxnSp>
        <p:nvCxnSpPr>
          <p:cNvPr id="33" name="Прямая со стрелкой 32"/>
          <p:cNvCxnSpPr/>
          <p:nvPr/>
        </p:nvCxnSpPr>
        <p:spPr>
          <a:xfrm flipH="1" flipV="1">
            <a:off x="3475396" y="2827552"/>
            <a:ext cx="3454596" cy="2596882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4812965" y="2877715"/>
            <a:ext cx="3501590" cy="2551864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3572202" y="2349052"/>
            <a:ext cx="4748902" cy="143144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Объект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58" y="2564819"/>
            <a:ext cx="3278738" cy="172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2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584" b="8262"/>
          <a:stretch/>
        </p:blipFill>
        <p:spPr>
          <a:xfrm flipH="1">
            <a:off x="8669139" y="567559"/>
            <a:ext cx="3176223" cy="25540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7085" y="155548"/>
            <a:ext cx="83981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въезде в Острошицкий Городок со стороны Минска установлен танк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честь солдат, оборонявших территории вблизи столицы в первые дни войны, так и бойцов 5-й гвардейской танковой армии, освобождавшей деревню,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и Минск в июле 1944 года. Благодаря отважным воинам,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местным партизанам и подпольщикам, Острошицкий Городок стал единственным сельским населённым пунктом Беларуси, который Указом Президента награждён вымпелом «За мужество и стойкость в годы Великой Отечественной войны».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11" y="3674091"/>
            <a:ext cx="1806202" cy="25261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68438" y="3352780"/>
            <a:ext cx="99464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Тут 26 июня 1941 года, на подступах к столице, враг получил отпор, которого не ожидал. Ожесточённые сражения длились около трёх суток. Всё это время бойцы 100-й стрелковой дивизии под командованием генерал-лейтенанта Ивана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Руссиянова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удерживали свои позиции, уничтожая немцев и их технику всеми возможными способами. Именно здесь впервые в Великой Отечественной войне были применены стеклянные гранаты — бутылки с зажигательной смесью, позже получившие название коктейля Молотова. Мужественным воинам удалось уничтожить и вывести из строя 101 вражеский танк, 13 бронемашин,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орудия, сбить 20 самолётов.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71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613" y="916918"/>
            <a:ext cx="11536775" cy="1325563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Озаричи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200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Бегомль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300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Зыслов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400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Хойники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600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Наровля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7" t="45751" r="40834" b="25813"/>
          <a:stretch/>
        </p:blipFill>
        <p:spPr bwMode="auto">
          <a:xfrm>
            <a:off x="105448" y="2064309"/>
            <a:ext cx="4943666" cy="32430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56200" y="2430080"/>
            <a:ext cx="69088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</a:t>
            </a:r>
          </a:p>
          <a:p>
            <a:pPr marL="514350" indent="-514350">
              <a:buAutoNum type="arabicParenR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танк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: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100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>
              <a:buAutoNum type="arabicParenR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пушка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– 100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300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buAutoNum type="arabicParenR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«Катюша»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 – 100 – 300 = 400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самолёт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–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– 400 = 300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Зыслов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самолёт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–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= 200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Бегомль.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" y="2518"/>
            <a:ext cx="12192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«ПАРТИЗАНСКИЕ АЭРОДРОМЫ</a:t>
            </a:r>
            <a:r>
              <a:rPr lang="ru-RU" sz="2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89565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5576" y="-208718"/>
            <a:ext cx="8180848" cy="1325563"/>
          </a:xfrm>
        </p:spPr>
        <p:txBody>
          <a:bodyPr>
            <a:normAutofit/>
          </a:bodyPr>
          <a:lstStyle/>
          <a:p>
            <a:r>
              <a:rPr lang="ru-RU" sz="2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ОСТРОВ ЗЫСЛОВ.  ПАРТИЗАНСКИЙ АЭРОДРОМ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6088" y="747138"/>
            <a:ext cx="8340011" cy="538853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Зыслов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труднодоступный участок суши, расположенный среди топкого болота. Поэтому летом 1941 года организаторы партизанского движения республики выбрали его местом для дислокации руководящих органов партизанского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подпольного движения. Партизанские формирования нуждались в постоянной связи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центральным штабом партизанского движения, который отправлял за линию фронта самолёты с необходимыми для партизан грузами — оружием, медикаментами, газетами. Поэтому было принято решение о немедленном сооружении на острове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Зыслов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партизанского аэродрома. К августу 1942 года строительство аэродрома было завершено. А в ночь с 21 на 22 сентября 1942 года на партизанскую базу приземлился первый советский самолёт. Маскировка аэродрома была настолько умелой,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— такой скрытной, что фашисты так и не смогли догадаться, где и как приземляются самолёты. Отсюда в 1942–1943 годах были эвакуированы за линию фронта белорусские учёные, раненые партизаны, дети погибших партизан и воинов Красной армии. Этот партизанский аэродром служил партизанам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Минщины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самого освобождения Беларуси в 1944 году.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47" y="908126"/>
            <a:ext cx="3370842" cy="25332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35" y="3789095"/>
            <a:ext cx="2871465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9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88897" y="702384"/>
            <a:ext cx="8775289" cy="276083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крутом косогоре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Зыслова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между высоких сосен и вечнозелёных елей в 1964 году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20-летию освобождения Беларуси от немецко-фашистских захватчиков был воздвигнут обелиск в честь тех, кто героически сражался в тылу врага за свободу своего края.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1969 году на острове был открыт мемориальный комплекс, который включает в себя братскую могилу, в которой захоронено 296 погибших воинов Красной армии и партизан, скульптуру «Скорбящий старик», памятный знак на месте взлётной полосы бывшего партизанского аэродрома и мемориальная доска с текстом «В этом районе летом 1942 г. силами партизан и населения был построен партизанский аэродром, принимавший самолёты с Большой земли», обелиск из трёх вертикальных плоскостей с надписями-посвящениями в память о деятельности Минского подпольного обкома КП(б)Б, штаба партизанских соединений Минской области,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Любанских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подпольных райкомов КП(б)Б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ЛКСМБ, 25-й партизанской бригады им. П. К. Пономаренко, 6 восстановленных партизанских землянок. Мемориальный комплекс 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Зыслов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стал символом непокорённого белорусского народа.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01" y="1252170"/>
            <a:ext cx="2484063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0092" y="0"/>
            <a:ext cx="6951816" cy="1325563"/>
          </a:xfrm>
        </p:spPr>
        <p:txBody>
          <a:bodyPr>
            <a:normAutofit/>
          </a:bodyPr>
          <a:lstStyle/>
          <a:p>
            <a:r>
              <a:rPr lang="ru-RU" sz="2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БЕГОМЛЬ</a:t>
            </a:r>
            <a:r>
              <a:rPr lang="ru-RU" sz="2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ПАРТИЗАНСКИЙ АЭРОДРОМ</a:t>
            </a:r>
            <a:endParaRPr lang="ru-RU" sz="26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1500" y="1178851"/>
            <a:ext cx="7607300" cy="481115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Бегомль был оккупирован 2 июля 1941 года. Немецко-фашистские захватчики убили в Бегомле и районе 3,3 тыс. человек. В Бегомле действовало подполье,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Бегомльском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— партизанская бригада «Железняк», «Дяди Коли», Никитина, особый диверсионный отряд Кузина. 20 декабря 1942 года партизаны бригады «Железняк» выгнали оккупантов с городского посёлка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восстановили советскую власть. С марта 1943 года в Бегомле действовал партизанский аэродром, через который связывались с Большой землёй.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самолётах доставляли партизанам оружие, боеприпасы, медикаменты, тёплую одежду, вывозили детей и тяжелораненых. В ходе карательной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13" y="1265256"/>
            <a:ext cx="4018145" cy="315508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8448" y="4398843"/>
            <a:ext cx="116603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Котбус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(май — июнь 1943 года) оккупанты заняли посёлок, но к концу июля 1943 года вновь были выбиты партизанами. 5 июня 1944 года немецко-фашистские захватчики заняли Бегомль. Освобождён 1 июля 1944 года солдатами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850-го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стрелкового полка 277-й стрелковой дивизии 7-й механизированной бригадой 3-го Белорусского фронта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партизанами бригады «Железняк».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7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03147" y="600617"/>
            <a:ext cx="7020233" cy="2120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память о партизанском аэродроме в посёлке около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краеведческого музея установлен самолёт Ил-14 прототипом,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которого был легендарный Ли-2, а на месте, где находилась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взлётная полоса, установлен памятник в виде стелы, на пике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которой находится уменьшенная копия самолёта Ли-2.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47" y="774700"/>
            <a:ext cx="4511752" cy="5308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147" y="2876860"/>
            <a:ext cx="702023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0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184" y="1127332"/>
            <a:ext cx="9117633" cy="46033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34980" y="415796"/>
            <a:ext cx="79220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ПАРТИЗАНСКИЙ  АЭРОДРОМ  В  БЕГОМЛЕ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5590" y="5970294"/>
            <a:ext cx="5279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https://www.youtube.com/watch?v=AHsY6mw8PFs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31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348713" y="304662"/>
            <a:ext cx="10533992" cy="5323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МАРШРУТНЫЙ  ЛИСТ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061165"/>
              </p:ext>
            </p:extLst>
          </p:nvPr>
        </p:nvGraphicFramePr>
        <p:xfrm>
          <a:off x="567191" y="1236371"/>
          <a:ext cx="10097036" cy="5368925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5197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50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97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803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2704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37630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Название станции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выполнения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задания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баллов, которые</a:t>
                      </a:r>
                      <a:r>
                        <a:rPr lang="ru-RU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может заработать команда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  </a:t>
                      </a:r>
                      <a:b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баллах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«Первый бой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“Катюши”»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«Филворд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«Подвиг бойцов 100-й стрелковой дивизии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«Партизанские аэродромы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«Партизанские</a:t>
                      </a:r>
                      <a:r>
                        <a:rPr lang="ru-RU" sz="18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зоны»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«Подпольные</a:t>
                      </a:r>
                      <a:r>
                        <a:rPr lang="ru-RU" sz="18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молодёжные</a:t>
                      </a:r>
                      <a:r>
                        <a:rPr lang="ru-RU" sz="18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организации»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«Ребусная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«Пограничный</a:t>
                      </a:r>
                      <a:r>
                        <a:rPr lang="ru-RU" sz="18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город-герой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Объект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913" y="-169251"/>
            <a:ext cx="2807992" cy="148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7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8963" y="-32736"/>
            <a:ext cx="7514074" cy="132556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«ЦЕНТРЫ ПАРТИЗАНСКИХ ЗОН</a:t>
            </a:r>
            <a:r>
              <a:rPr lang="ru-RU" sz="2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71" y="1833281"/>
            <a:ext cx="4141126" cy="115110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310777" y="4003309"/>
            <a:ext cx="26956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Минская область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450981" y="1251080"/>
            <a:ext cx="2807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Полесская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область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233601" y="3061296"/>
            <a:ext cx="1234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Кличев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170715" y="1251079"/>
            <a:ext cx="3360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Могилёвская 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956124" y="5684834"/>
            <a:ext cx="1298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7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Любань</a:t>
            </a:r>
            <a:endParaRPr lang="ru-RU" sz="2400" dirty="0">
              <a:solidFill>
                <a:srgbClr val="FF7C8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061050" y="5684347"/>
            <a:ext cx="1579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7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Чечерск</a:t>
            </a:r>
            <a:endParaRPr lang="ru-RU" sz="2400" dirty="0">
              <a:solidFill>
                <a:srgbClr val="FF7C8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621739" y="3061297"/>
            <a:ext cx="2073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Октябрьский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179" y="1833281"/>
            <a:ext cx="2572717" cy="11511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08" y="4464974"/>
            <a:ext cx="3627434" cy="11819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303188" y="4003309"/>
            <a:ext cx="2968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Гомельская область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474" y="4420655"/>
            <a:ext cx="3202126" cy="127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7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7289" y="144019"/>
            <a:ext cx="2797422" cy="82118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Витебская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97" y="2352097"/>
            <a:ext cx="3658743" cy="1236661"/>
          </a:xfrm>
          <a:prstGeom prst="rect">
            <a:avLst/>
          </a:prstGeom>
        </p:spPr>
      </p:pic>
      <p:pic>
        <p:nvPicPr>
          <p:cNvPr id="15" name="Рисунок 14" descr="H:\Загрузки\rebus (34)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" b="14063"/>
          <a:stretch/>
        </p:blipFill>
        <p:spPr bwMode="auto">
          <a:xfrm>
            <a:off x="593161" y="786649"/>
            <a:ext cx="3639185" cy="12807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H:\Загрузки\rebus (35)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" r="3152" b="3870"/>
          <a:stretch/>
        </p:blipFill>
        <p:spPr bwMode="auto">
          <a:xfrm>
            <a:off x="6675535" y="786650"/>
            <a:ext cx="3599104" cy="12807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H:\Загрузки\rebus (36)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r="4876" b="8700"/>
          <a:stretch/>
        </p:blipFill>
        <p:spPr bwMode="auto">
          <a:xfrm>
            <a:off x="593161" y="3873506"/>
            <a:ext cx="3639185" cy="1210382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H:\Загрузки\rebus (37)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" r="2170" b="8400"/>
          <a:stretch/>
        </p:blipFill>
        <p:spPr bwMode="auto">
          <a:xfrm>
            <a:off x="593160" y="5368636"/>
            <a:ext cx="3639185" cy="1230718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4411245" y="4247864"/>
            <a:ext cx="1257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Ушачи 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440540" y="2687757"/>
            <a:ext cx="1256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Полоцк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440540" y="1196166"/>
            <a:ext cx="11596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Сураж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423679" y="1196165"/>
            <a:ext cx="1198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Лепель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440540" y="5753162"/>
            <a:ext cx="1363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7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Россоны</a:t>
            </a:r>
            <a:endParaRPr lang="ru-RU" sz="2400" dirty="0">
              <a:solidFill>
                <a:srgbClr val="FF7C8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761474" y="3215469"/>
            <a:ext cx="2775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Брестская область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5535" y="3677134"/>
            <a:ext cx="4946998" cy="12872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6173" y="4964348"/>
            <a:ext cx="174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Ленинский </a:t>
            </a:r>
          </a:p>
        </p:txBody>
      </p:sp>
    </p:spTree>
    <p:extLst>
      <p:ext uri="{BB962C8B-B14F-4D97-AF65-F5344CB8AC3E}">
        <p14:creationId xmlns:p14="http://schemas.microsoft.com/office/powerpoint/2010/main" val="198454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5035" y="1253331"/>
            <a:ext cx="5605724" cy="43513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4001" y="405737"/>
            <a:ext cx="6007100" cy="6046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Партизанские зоны представляли собой опорные базы партизан и советской власти во вражеском тылу. Здесь располагались партизанские аэродромы, на которые доставлялось вооружение, боеприпасы, взрывчатка, медикаменты и другие грузы. Сюда приходили отдельные группы и отряды, преследуемые карателями, — не только из других районов Беларуси, но и с территории Украины, России, Прибалтики. Отсюда партизаны совершали боевые рейды. С осени 1941 года такие партизанские зоны появились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Полесской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(Октябрьская партизанская зона), Могилёвской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Кличевская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партизанская зона)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Минской областях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Любанская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партизанская зона).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1942 году в Витебской области образовались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Суражская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Россонско-Освейская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Ушачская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Полоцко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-Сиротинская партизанские зоны, в Гомельской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Чечерская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партизанская зона, в Брестской области — Ленинская партизанская зона.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3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700" y="176467"/>
            <a:ext cx="10134600" cy="82683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«ПОДПОЛЬНЫЕ МОЛОДЁЖНЫЕ ОРГАНИЗАЦИИ» </a:t>
            </a:r>
            <a:endParaRPr lang="ru-RU" sz="26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7" y="1724567"/>
            <a:ext cx="5367835" cy="34088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27305" y="2438600"/>
            <a:ext cx="5377912" cy="1980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Ответ: </a:t>
            </a: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Калинковичи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Смугнар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Минск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Андрюша»;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Оболь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Юные мстители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19" y="4419399"/>
            <a:ext cx="3394582" cy="178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9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48426" y="3346627"/>
            <a:ext cx="2828656" cy="473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571" tIns="29781" rIns="59571" bIns="29781" spcCol="0" rtlCol="0" anchor="ctr"/>
          <a:lstStyle/>
          <a:p>
            <a:pPr algn="ctr" defTabSz="604674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 Ермилов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218527" y="6334619"/>
            <a:ext cx="1915209" cy="473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571" tIns="29781" rIns="59571" bIns="29781" spcCol="0" rtlCol="0" anchor="ctr"/>
          <a:lstStyle/>
          <a:p>
            <a:pPr algn="ctr" defTabSz="604674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Семён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Шевченко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358257" y="3346627"/>
            <a:ext cx="2497542" cy="473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571" tIns="29781" rIns="59571" bIns="29781" spcCol="0" rtlCol="0" anchor="ctr"/>
          <a:lstStyle/>
          <a:p>
            <a:pPr algn="ctr" defTabSz="604674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 Таларай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104507" y="6334618"/>
            <a:ext cx="2238514" cy="473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571" tIns="29781" rIns="59571" bIns="29781" spcCol="0" rtlCol="0" anchor="ctr"/>
          <a:lstStyle/>
          <a:p>
            <a:pPr algn="ctr" defTabSz="604674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Секач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019687" y="3346627"/>
            <a:ext cx="2336800" cy="473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571" tIns="29781" rIns="59571" bIns="29781" spcCol="0" rtlCol="0" anchor="ctr"/>
          <a:lstStyle/>
          <a:p>
            <a:pPr algn="ctr" defTabSz="604674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Пётр Ерёменко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47603" y="6336867"/>
            <a:ext cx="2366255" cy="469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571" tIns="29781" rIns="59571" bIns="29781" spcCol="0" rtlCol="0" anchor="ctr"/>
          <a:lstStyle/>
          <a:p>
            <a:pPr algn="ctr" defTabSz="604674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Секач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513955" y="3346627"/>
            <a:ext cx="2235671" cy="473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571" tIns="29781" rIns="59571" bIns="29781" spcCol="0" rtlCol="0" anchor="ctr"/>
          <a:lstStyle/>
          <a:p>
            <a:pPr algn="ctr" defTabSz="604674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 Змушко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ПОДПОЛЬНАЯ МОЛОДЁЖНАЯ ГРУППА «СМУГНАР»</a:t>
            </a:r>
            <a:endParaRPr lang="ru-RU" sz="26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(«СМЕРТЬ УГНЕТАТЕЛЯМ НАРОДА»), КАЛИНКОВИЧИ</a:t>
            </a:r>
            <a:endParaRPr lang="ru-RU" sz="26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43" y="882966"/>
            <a:ext cx="1686422" cy="2525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291" y="882966"/>
            <a:ext cx="1582926" cy="24874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87" y="882966"/>
            <a:ext cx="1581282" cy="24714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546" y="882966"/>
            <a:ext cx="1483082" cy="25162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70" y="3898819"/>
            <a:ext cx="1656765" cy="25133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730" y="3898819"/>
            <a:ext cx="1686805" cy="25069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654" y="3898819"/>
            <a:ext cx="1624220" cy="2564168"/>
          </a:xfrm>
          <a:prstGeom prst="rect">
            <a:avLst/>
          </a:prstGeom>
        </p:spPr>
      </p:pic>
      <p:pic>
        <p:nvPicPr>
          <p:cNvPr id="18" name="Объект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8" y="4557486"/>
            <a:ext cx="2410598" cy="127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000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675" y="330200"/>
            <a:ext cx="11648090" cy="2919893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Молодёжная комсомольская организация СМУГНАР (Смерть угнетателям народа) была создана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Калинковичи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октябре 1941 года. В неё входили 16 молодых людей от 16 до 29 лет: Костя Ермилов, Семён Шевченко, Пётр Ерёменко, Валентин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Толорай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Иван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Корбаль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Михаил Ткач, Николай Змушко... Ребята похищали у немцев оружие и боеприпасы, помогая вооружаться партизанам, расклеивали в городе листовки, охотились на полицаев, уничтожали запасы продовольствия немецких частей, вербовали в свои ряды воевавших на стороне оккупантов польских солдат, совершали диверсии на железной дороге. Всё это заставляло немцев нервничать и напрягаться: в городе орудуют агенты НКВД, «которые по ночам спускаются на парашютах в Калинковичи». В августе 1942 года практически всех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смугнаровцев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успели уйти в лес к партизанам, разоблачили и поставили на оперативный учёт в местном отделении СД.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8675" y="3205529"/>
            <a:ext cx="8996856" cy="2722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Немцы и особо рьяные полицаи не просто расстреляли мальчишек и девчонок. Валику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Толораю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спине вырезали звезду, Сеню Шевченко вешали на дыбу, Костю Ермилова жгли раскалёнными шомполами, Василия Секача закопали живым. Места гибели многих подпольщиков оставались неизвестными. Лишь на могиле Ивана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Корбаля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Владимира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Ковалькова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Виктора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Токарского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Андрея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Тозика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собирались родные. А у Красного моста нашли останки Пети Ерёменко. К 60-летию освобождения Калинковичей, 13 января 2004 года, был открыт памятник партизанам, подпольщикам и членам молодёжной группы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Смугнар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5531" y="3362736"/>
            <a:ext cx="2830865" cy="232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6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146" y="1551624"/>
            <a:ext cx="8183708" cy="46033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59818" y="166629"/>
            <a:ext cx="887236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«СМЕРТЬ  УГНЕТАТЕЛЯМ  НАРОДА». </a:t>
            </a:r>
            <a:b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РАССКАЗЫВАЕМ,  КАК  ПОДПОЛЬНАЯ  ГРУППА </a:t>
            </a:r>
            <a:b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«СМУГНАР»  БОРОЛАСЬ  С  ОККУПАНТАМИ </a:t>
            </a:r>
            <a:endParaRPr lang="ru-RU" sz="28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5590" y="6209920"/>
            <a:ext cx="5833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https://www.youtube.com/watch?v=fw-dmPxX9Vw&amp;t=1s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0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6428" y="822164"/>
            <a:ext cx="1930224" cy="27289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8200" y="113506"/>
            <a:ext cx="825850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ПОДПОЛЬНАЯ КОМСОМОЛЬСКАЯ  ОРГАНИЗАЦИЯ «</a:t>
            </a:r>
            <a:r>
              <a:rPr lang="ru-RU" sz="2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АНДРЮША</a:t>
            </a:r>
            <a:r>
              <a:rPr lang="ru-RU" sz="2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МИНСК </a:t>
            </a:r>
            <a:endParaRPr lang="ru-RU" sz="26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4171" y="1049904"/>
            <a:ext cx="97333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Уже на 7-й день после начала войны немецкие войска вошли в Минск.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к этому моменту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белорусской столице уже сформировалось коммунистическое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подполье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возглавил Иван Ковалёв. Минские подпольщики включились в активную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борьбу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фашистскими захватчиками. Осенью 1941 года была создана подпольная комсомольская организация «Андрюша». Её штаб возглавил 20-летний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Кедышко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Организация имела связных, через которых связывались с партизанскими отрядами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передавали им разведданные, оружие, медикаменты. Подпольщики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приводили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негодность автомашины, электростанции, её участники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минировали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железнодорожные составы, устраивали на улицах Минска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засады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pc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4170" y="3551100"/>
            <a:ext cx="1175248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гитлеровцев,</a:t>
            </a:r>
            <a:r>
              <a:rPr lang="ru-RU" b="1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помогали бежать из фашистского плена нашим людям. Всего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 провели 40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диверсий, убили 50 фашистов и спасли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переправив их в партизанский отряд. Юные подпольщики с помощью взрывов уничтожили несколько гитлеровских автомашин, подожгли поезд, перевозивший авиационное топливо, похитили большое количество оружия.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ночь на 7 ноября 1943 года гестаповцам удалось выследить и окружить штаб организации, который проводил очередное заседание. В завязавшемся неравном бою с фашистами несколько членов штаба, и в их числе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Кедышко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пали смертью храбрых.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 в память о бесстрашном руководителе организации «Андрюша» в Минске был установлен памятник и одна из улиц белорусской столицы названа в его честь, имя Николая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Кедышко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носит и Минский государственный профессионально-технический колледж декоративно-прикладного искусства. В 1965 году молодому подпольщику посмертно было присвоено звание Героя Советского Союза.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88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58989" y="166629"/>
            <a:ext cx="907402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ВЫВЕЛ  ИЗ  СТРОЯ  ЗАВОД  НА  ТРИ  МЕСЯЦА! </a:t>
            </a:r>
            <a:b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 НИКОЛАЯ  КЕДЫШКО  (ГЕРОИ  СССР)</a:t>
            </a:r>
            <a:endParaRPr lang="ru-RU" sz="28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5589" y="6200326"/>
            <a:ext cx="4958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https://www.youtube.com/watch?v=fU04sufp6a4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407948"/>
            <a:ext cx="3200400" cy="452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8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500" y="190499"/>
            <a:ext cx="8966199" cy="723901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ЮНЫЕ МСТИТЕЛИ</a:t>
            </a:r>
            <a:r>
              <a:rPr lang="ru-RU" sz="2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ОБОЛЬ</a:t>
            </a:r>
            <a:endParaRPr lang="ru-RU" sz="26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3441" y="365125"/>
            <a:ext cx="2033625" cy="33896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8607" y="848930"/>
            <a:ext cx="9595507" cy="554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Зимой 1942 года в Оболе была создана молодёжная подпольная организация «Юные мстители»,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ряды которой вступили 38 выпускников местной школы. Они устраивались на работу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немецкие ведомства, на заводы, железную дорогу и в столовую, чтобы собирать необходимые сведения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наносить урон противнику. Ребята сплотились вокруг 19-летней Ефросиньи Зеньковой, которая стала секретарём «Юных мстителей». За время существования организации комсомольцы в общей сложности произвели 21 диверсию: взорвали водокачку, 3 мотовоза, пустили под откос несколько эшелонов, сожгли льнозавод, несколько мостов, уничтожили около 10 автомашин. Подпольщики добывали и передавали партизанам оружие, медикаменты, информацию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дислокации вражеских войск, проводили агитацию среди населения, распространяли листовки и сводки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Совинформбюро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300"/>
              </a:spcBef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младшей участницей организации была Зина Портнова. 15‑летняя школьница летом приезжала в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Оболь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бабушке на каникулы. По заданию подпольщиков Зина устроилась подсобной рабочей в немецкую столовую, где сумела подсыпать крысиный яд в кастрюлю с супом. Погибло около сотни эсэсовцев. Отводя от себя подозрения, Зина попробовала отравленную похлебку. Чудом выжила. После этого она ушла в партизанский отряд им. Ворошилова и стала разведчицей. Однажды Зину арестовали. На одном из допросов девушка застрелила следователя из его пистолета,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офицера, вбежавшего на звук выстрела, и часового. Но уйти ей так и не удалось. Зину расстреляли в январе 1944 года. Молодёжная подпольная организация «Юные мстители» была раскрыта с помощью подосланного провокатора, который лично был знаком с подпольщиками,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был местным жителем. Схваченные фашистами юноши и девушки подверглись жестоким допросам и пыткам, позже они были расстреляны. В живых остались только 3 человека из 38!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3179" r="8369" b="-539"/>
          <a:stretch/>
        </p:blipFill>
        <p:spPr>
          <a:xfrm>
            <a:off x="9829800" y="3966536"/>
            <a:ext cx="2197099" cy="209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7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1342" y="0"/>
            <a:ext cx="6709024" cy="1325563"/>
          </a:xfrm>
        </p:spPr>
        <p:txBody>
          <a:bodyPr>
            <a:normAutofit/>
          </a:bodyPr>
          <a:lstStyle/>
          <a:p>
            <a:r>
              <a:rPr lang="ru-RU" sz="2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«ПЕРВЫЙ БОЙ </a:t>
            </a:r>
            <a:r>
              <a:rPr lang="ru-RU" sz="2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“КАТЮШИ”»</a:t>
            </a:r>
            <a:endParaRPr lang="ru-RU" sz="26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03170"/>
            <a:ext cx="4035741" cy="5959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706" y="1782027"/>
            <a:ext cx="4057762" cy="329394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558873" y="3218739"/>
            <a:ext cx="310999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</a:t>
            </a:r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Орша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1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90" y="3689239"/>
            <a:ext cx="4062240" cy="214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3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914" y="1129207"/>
            <a:ext cx="5360276" cy="45373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5312" y="1371801"/>
            <a:ext cx="6132786" cy="4052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июля 1958 года 10 молодых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обольских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подпольщиков наградили орденом Отечественной войны I степени,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орденом Красного Знамени. Ефросинье Зеньковой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Зинаиде Портновой было присвоено звание Героев Советского Союза.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честь юных подпольщиков названы улицы, школы, установлены памятные знаки, сняты фильмы, поставлены спектакли...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Обольского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сельсовета находится восемь воинских захоронений. Самое большое находится рядом с музеем комсомольского подполья. Здесь покоится прах 297 советских воинов.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23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64801" y="166629"/>
            <a:ext cx="8062400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ЕДИНСТВЕННАЯ В БЕЛАРУСИ МОЛОДЁЖНАЯ </a:t>
            </a:r>
            <a:br>
              <a:rPr lang="ru-RU" sz="2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ПОДПОЛЬНАЯ ОРГАНИЗАЦИЯ! </a:t>
            </a:r>
            <a:br>
              <a:rPr lang="ru-RU" sz="2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СРАЖАЛСЯ В ЗНАМЕНИТОМ ОБОЛЕ?</a:t>
            </a:r>
            <a:endParaRPr lang="ru-RU" sz="26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5590" y="6354796"/>
            <a:ext cx="5172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https://www.youtube.com/watch?v=daLL5KkTyek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204" y="1661886"/>
            <a:ext cx="7263594" cy="408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1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590" y="795876"/>
            <a:ext cx="8894819" cy="526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8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0" y="158887"/>
            <a:ext cx="8635999" cy="577713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 — ГОРОД-ГЕРОЙ</a:t>
            </a:r>
            <a:endParaRPr lang="ru-RU" sz="26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2534" y="649235"/>
            <a:ext cx="2941809" cy="424731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8900" y="738135"/>
            <a:ext cx="8845542" cy="5381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Минск с первых дней Великой Отечественной войны оказался в самом центре сражений. В ожесточённых боях с врагом под Минском в июне 1941 года было уничтожено около 300 авто- и бронемашин противника, много танков. Когда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июня советские войска были вынуждены отступить и оставить город, на борьбу с фашистами встали трудящиеся города. К концу 1941 года на предприятиях, железнодорожной станции действовали 50 подпольных групп, объединивших свыше 9 тысяч патриотов. Ни в одном другом городе Советского Союза не было столь массового противостояния подпольщиков оккупантам. За время оккупации в Минске было проведено 1304 диверсии, выведено из города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 военнопленных и минчан, создано 50 партизанских отрядов. За проявленное мужество и героизм 600 участников минского подполья были награждены орденами и медалями, 8 человек получили звание Героя Советского Союза.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июня 1974 года Минску было присвоено звание города-героя с вручением ордена Ленина и медали «Золотая Звезда». В 1985 году на проспекте Победителей был установлен 45-метровый бетонный обелиск «Город-герой». У его подножия расположен бронзовый монумент «Родина-мать».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633" y="5280319"/>
            <a:ext cx="2407610" cy="126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7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1080" y="2522481"/>
            <a:ext cx="5481217" cy="41109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809" t="1" r="3720" b="765"/>
          <a:stretch/>
        </p:blipFill>
        <p:spPr>
          <a:xfrm>
            <a:off x="289887" y="302091"/>
            <a:ext cx="5958964" cy="427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5790" y="6219762"/>
            <a:ext cx="5356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s-ES_tradnl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www.youtube.com/watch?v=TWpvdGR-QvU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60763" y="166629"/>
            <a:ext cx="407047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ГОРОД-ГЕРОЙ  МИНСК</a:t>
            </a:r>
            <a:endParaRPr lang="ru-RU" sz="26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57" y="775607"/>
            <a:ext cx="9434286" cy="530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3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3673" y="298261"/>
            <a:ext cx="4378074" cy="832039"/>
          </a:xfrm>
        </p:spPr>
        <p:txBody>
          <a:bodyPr>
            <a:normAutofit/>
          </a:bodyPr>
          <a:lstStyle/>
          <a:p>
            <a:r>
              <a:rPr lang="ru-RU" sz="2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 «РЕБУСНАЯ»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019184" y="2605208"/>
            <a:ext cx="2515830" cy="431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ОСИПОВИЧИ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375172" y="3829002"/>
            <a:ext cx="142592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ЛОЕВ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52421" t="10408" r="6316" b="69436"/>
          <a:stretch/>
        </p:blipFill>
        <p:spPr>
          <a:xfrm>
            <a:off x="4286235" y="2361266"/>
            <a:ext cx="3732949" cy="9191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58402" t="68751" r="17130" b="14000"/>
          <a:stretch/>
        </p:blipFill>
        <p:spPr>
          <a:xfrm>
            <a:off x="4930246" y="3614644"/>
            <a:ext cx="2444927" cy="8702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3120" t="3449" r="5088" b="-1126"/>
          <a:stretch/>
        </p:blipFill>
        <p:spPr>
          <a:xfrm>
            <a:off x="529734" y="1716437"/>
            <a:ext cx="3316637" cy="3425126"/>
          </a:xfrm>
          <a:prstGeom prst="rect">
            <a:avLst/>
          </a:prstGeom>
        </p:spPr>
      </p:pic>
      <p:pic>
        <p:nvPicPr>
          <p:cNvPr id="12" name="Объект 1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050" y="4411283"/>
            <a:ext cx="2992342" cy="157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8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63833" y="3819832"/>
            <a:ext cx="1868562" cy="24885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963" y="870154"/>
            <a:ext cx="1748303" cy="243363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95352" y="207374"/>
            <a:ext cx="4601297" cy="464318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ДИВЕРСИЯ КРЫЛОВИЧА</a:t>
            </a:r>
            <a:endParaRPr lang="ru-RU" sz="26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5808" y="671691"/>
            <a:ext cx="975789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июля 1943 года Фёдор Андреевич Крылович совершил одну из крупнейших диверсий всей Второй мировой войны, которая известна как «диверсия Крыловича».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получить доступ к эшелону, прибывавшему на станцию Осиповичи, подпольщик повредил электропроводку входного светофора. Когда Крыловича вызвали для его ремонта, он установил две магнитные мины на цистернах в начале и конце железнодорожного состава врага. В результате взрыва и возникшего после него пожара были уничтожены сразу четыре военных эшелона с боеприпасами и техникой: сгорели 63 вагона со снарядами, авиабомбами, танками «тигр» и «пантера», 23 платформы с бензином,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цистерн с автомаслом, 15 вагонов продовольствия, 5 паровозов, кран для подачи угля, угольный склад, станционные сооружения. Погибло около 50 фашистских солдат. В течение 10 часов над городом бушевало пламя. Испугавшись взрывов, разбежалась и охрана расположенного вблизи лагеря военнопленных, а заключённые ушли в лес к партизанам. После взрыва Фёдор Крылович ушёл из города в 1-ю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Бобруйскую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партизанскую бригаду, которой командовал В. И. Ливенцев. Возглавил в отряде диверсионную группу, совершил ряд успешных операций. Получил ряд ранений и контузий.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успешное проведение этой операции Фёдор Крылович в 1949 году был награждён орденом Ленина.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Отважному партизану на станции Осиповичи установлен памятник. Его именем названы одна из улиц Минска и улица в Осиповичах.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Художественный фильм Дмитрия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Астрахана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«Судьба диверсанта» посвящён подвигу Фёдора Крыловича (который является прототипом главного героя фильма Алеся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Арловича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46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1805" y="166629"/>
            <a:ext cx="1170839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САМАЯ </a:t>
            </a:r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РЕЗУЛЬТАТИВНАЯ  ПАРТИЗАНСКАЯ  ОПЕРАЦИЯ </a:t>
            </a:r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</a:t>
            </a:r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МИРОВОЙ  ВОЙНЫ</a:t>
            </a:r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ИСТОРИЯ  ФЁДОРА  КРЫЛОВИЧА</a:t>
            </a:r>
            <a:endParaRPr lang="ru-RU" sz="26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5590" y="6354796"/>
            <a:ext cx="5138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https://www.youtube.com/watch?v=c08FHbgqiVw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"/>
          <a:stretch/>
        </p:blipFill>
        <p:spPr>
          <a:xfrm>
            <a:off x="4223660" y="1422399"/>
            <a:ext cx="3744686" cy="468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7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2185" y="130472"/>
            <a:ext cx="4435430" cy="662782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ЛОЕВСКИЙ ПЛАЦДАРМ</a:t>
            </a:r>
            <a:endParaRPr lang="ru-RU" sz="26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771901" y="818654"/>
            <a:ext cx="8197644" cy="589310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Днепр осенью 1943 года стала одной из крупнейших в истории человечества. С обеих сторон в этом сражении приняли участие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миллионов человек, а фронт растянулся почти на 750 км. Форсирование реки на этом участке фронта стало одним из наиболее кровопролитных эпизодов в знаменитой битве за Днепр. Здесь погибло более 12 тысяч советских солдат и офицеров. Основное форсирование Днепра в районе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Лоева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началось 15 октября в 6:30. Впереди — штурмовые отряды воинов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65-й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61-й армий. Ширина реки — до 700 метров, глубина — 6–8 м.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плотах и лодках, вплавь по леденящей октябрьской воде под обстрелом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упор на заминированное побережье заведомо на смерть двигались советские воины. Это был массовый героизм. Огромную поддержку оказала 16-я воздушная армия под командованием Сергея Руденко. Только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сутки лётчиками было совершено 1207 вылетов. Сосредоточенными ударами бомбардировщики и штурмовики уничтожали живую силу, огневые и опорные пункты противника, прикрывали своих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земле и в воздухе, а также вели разведку, не допуская подхода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резервов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вермахта.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40" y="932954"/>
            <a:ext cx="3562261" cy="22379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40" y="3556581"/>
            <a:ext cx="3562261" cy="245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3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048" y="517243"/>
            <a:ext cx="9555803" cy="382293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Железнодорожный вокзал Орши в июле 1941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важный транспортный узел, где скопились эшелоны с боеприпасами, боевой техникой и живой силой противника. Фашисты окружили станцию десятками артиллерийских установок, чтобы обезопасить себя от налёта советской авиации. Но им это не помогло. 14 июля 1941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выстрел «Катюши» из семи миномётных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установок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а это одномоментно 112 ракет — буквально изрешетил железнодорожные подходы станции Орша. Визг ракет, скрежет ломающихся железнодорожных платформ и грохот падающих вагонов, крики смертельно раненных оказали сильнейшее деморализующее действие на противника. Уже через полчаса чудом выжившие докладывали вермахту об «адской мясорубке»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применённом в ней новом, невиданном оружии, подобному урагану. С этого участка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нацисты вывезли три эшелона убитых и раненых. Залпами батареи была полностью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7334" y="423776"/>
            <a:ext cx="2153806" cy="363306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6049" y="4154165"/>
            <a:ext cx="116638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переправа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реку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Оршицу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железнодорожная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Орша.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враг был остановлен в Орше на неделю. Именно эта операция дала возможность советским войскам собраться с силами. У отлично технически оснащённых фашистов к тому моменту такого оружия не было. Секретной батареей артиллеристов руководил капитан гвардии Иван Андреевич Флёров. Бесстрашный, рассудительный и волевой, он уже приобрел боевой опыт на советско-финской войне. Там Иван Андреевич также командовал артиллерийской батареей и за проявленное мужество был награждён орденом Красной Звезды.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73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82064" y="672792"/>
            <a:ext cx="7873179" cy="435133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16 часам 16 октября 1943 года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Лоев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освобождён от немцев.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тот день час­тями дивизии было уничтожено до 400 солдат и офицеров противника, захвачено 23 пушки, 15 миномётов, много других трофеев. За мужество и героизм, проявленные при штурме Восточного вала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Лоевском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районе, Героями Советского Союза стали 365 человек! Многие — посмертно. Всего за форсирование Днепра высокого звания удостоены 2438 человек.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Лоевский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плацдарм стал точкой опоры,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которой советские войска оттолкнулись для броска вглубь страны. Следующим этапом стало освобождение Речицы и Гомеля. Потом — подготовка к «Багратиону». Фактически с этих берегов началось освобождение Беларуси. За эту победу была заплачена высокая цена, ведь каждая отвоеванная пядь земли, каждый населённый пункт давались нашим солдатам с огромным трудом и большими потерями. Сегодня их подвиг увековечен в виде военного мемориала в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Лоеве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документов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экспонатов музея битвы за Днепр и многочисленных воинских захоронений на территории района.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57" y="818345"/>
            <a:ext cx="3453578" cy="26327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57" y="3701845"/>
            <a:ext cx="3453578" cy="289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8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37" y="1312606"/>
            <a:ext cx="7070235" cy="471349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16909" y="919715"/>
            <a:ext cx="3376511" cy="530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2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27" y="894446"/>
            <a:ext cx="6130620" cy="43513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7" r="26989" b="5591"/>
          <a:stretch/>
        </p:blipFill>
        <p:spPr>
          <a:xfrm>
            <a:off x="7468447" y="250723"/>
            <a:ext cx="4159045" cy="6474542"/>
          </a:xfrm>
          <a:prstGeom prst="rect">
            <a:avLst/>
          </a:prstGeom>
        </p:spPr>
      </p:pic>
      <p:pic>
        <p:nvPicPr>
          <p:cNvPr id="7" name="Объект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728" y="5202024"/>
            <a:ext cx="2860650" cy="150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6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6108" y="297258"/>
            <a:ext cx="8179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ДНЕПР — ЛОЕВСКИЙ ПЛАЦДАРМ</a:t>
            </a:r>
            <a:endParaRPr lang="ru-RU" sz="26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5590" y="6354796"/>
            <a:ext cx="5910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https://www.youtube.com/watch?v=h2UXbZICBUE&amp;t=3s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809" y="967095"/>
            <a:ext cx="9752382" cy="49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1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0609" y="201501"/>
            <a:ext cx="5379983" cy="662099"/>
          </a:xfrm>
        </p:spPr>
        <p:txBody>
          <a:bodyPr>
            <a:normAutofit/>
          </a:bodyPr>
          <a:lstStyle/>
          <a:p>
            <a:r>
              <a:rPr lang="ru-RU" sz="2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ПОГРАНИЧНЫЙ </a:t>
            </a:r>
            <a:r>
              <a:rPr lang="ru-RU" sz="2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ГОРОД-ГЕРОЙ</a:t>
            </a:r>
            <a:endParaRPr lang="ru-RU" sz="26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91" b="5057"/>
          <a:stretch/>
        </p:blipFill>
        <p:spPr>
          <a:xfrm>
            <a:off x="236483" y="1040524"/>
            <a:ext cx="6523638" cy="52341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307" y="1679026"/>
            <a:ext cx="4946431" cy="395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2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48" y="1422674"/>
            <a:ext cx="5567855" cy="43513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9" b="10344"/>
          <a:stretch/>
        </p:blipFill>
        <p:spPr>
          <a:xfrm>
            <a:off x="190500" y="950966"/>
            <a:ext cx="5876549" cy="397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0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8530" y="292101"/>
            <a:ext cx="4194941" cy="584200"/>
          </a:xfrm>
        </p:spPr>
        <p:txBody>
          <a:bodyPr>
            <a:normAutofit/>
          </a:bodyPr>
          <a:lstStyle/>
          <a:p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БРЕСТ </a:t>
            </a:r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ГОРОД-ГЕРОЙ</a:t>
            </a:r>
            <a:endParaRPr lang="ru-RU" sz="24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r="2612" b="8624"/>
          <a:stretch/>
        </p:blipFill>
        <p:spPr>
          <a:xfrm>
            <a:off x="278524" y="1202886"/>
            <a:ext cx="5628290" cy="39760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124" y="2081047"/>
            <a:ext cx="5712373" cy="39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2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4015" y="166629"/>
            <a:ext cx="113440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БРЕСТСКАЯ КРЕПОСТЬ. </a:t>
            </a:r>
            <a:b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ЭКСКУРСИЯ В МЕМОРИАЛЬНЫЙ КОМПЛЕКС</a:t>
            </a:r>
            <a:endParaRPr lang="ru-RU" sz="26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5590" y="6354796"/>
            <a:ext cx="5897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https://www.youtube.com/watch?v=kvQBpNuvn5M&amp;t=6s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321" y="1139370"/>
            <a:ext cx="7671390" cy="510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1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731" y="34497"/>
            <a:ext cx="1543904" cy="218276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486" y="51404"/>
            <a:ext cx="1543904" cy="21827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695" y="51405"/>
            <a:ext cx="1594532" cy="21827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730" y="2315349"/>
            <a:ext cx="1540793" cy="22122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636" y="2285569"/>
            <a:ext cx="1523040" cy="22073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788" y="2317141"/>
            <a:ext cx="1594531" cy="21504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731" y="4565455"/>
            <a:ext cx="1539951" cy="21827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486" y="4565455"/>
            <a:ext cx="1523040" cy="21827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628" y="4545161"/>
            <a:ext cx="1594532" cy="222334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1" y="2721114"/>
            <a:ext cx="335073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КВЕСТ-ИГРА</a:t>
            </a:r>
            <a:endParaRPr lang="ru-RU" sz="32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УЧАЩИХСЯ </a:t>
            </a:r>
          </a:p>
          <a:p>
            <a:pPr algn="ctr"/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269928" y="2353314"/>
            <a:ext cx="3368347" cy="2078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ВЫМПЕЛ</a:t>
            </a:r>
          </a:p>
          <a:p>
            <a:pPr algn="ctr"/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 МУЖЕСТВО </a:t>
            </a:r>
            <a:br>
              <a:rPr lang="ru-RU" sz="20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СТОЙКОСТЬ </a:t>
            </a:r>
            <a:br>
              <a:rPr lang="ru-RU" sz="20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ГОДЫ ВЕЛИКОЙ </a:t>
            </a:r>
            <a:br>
              <a:rPr lang="ru-RU" sz="20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ОТЕЧЕСТВЕННОЙ ВОЙНЫ» </a:t>
            </a:r>
            <a:endParaRPr lang="ru-RU" sz="20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Объект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467" y="4563196"/>
            <a:ext cx="3075268" cy="162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2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42751" y="166629"/>
            <a:ext cx="57064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 ГЕРОЕВ  БЫЛЫХ  ВРЕМЁН</a:t>
            </a:r>
            <a:endParaRPr lang="ru-RU" sz="26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5590" y="6354796"/>
            <a:ext cx="500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https://www.youtube.com/watch?v=Th2h7fcioK4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171" y="843878"/>
            <a:ext cx="6763658" cy="540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1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83" y="538983"/>
            <a:ext cx="5628289" cy="4197033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34464" y="2128344"/>
            <a:ext cx="4858144" cy="349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113" y="2254467"/>
            <a:ext cx="5621329" cy="38152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518" y="365125"/>
            <a:ext cx="5667704" cy="358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2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" y="405522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Памятником легендарной «Катюше» и первой миномётной батарее под командованием Ивана Флёрова стал комплекс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нашу Советскую Родину!», открытый в Орше в 1966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году.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создавала творческая группа в составе архитекторов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Юрия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Градова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Леонида Левина и скульптора Валентина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Занковича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Сюда ежегодно в День Победы, День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Независимости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Беларусь и, конечно же, 14 июля приходят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цветами благодарные потомки тех, кто сражался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той священной войне, и говорят спасибо за мирное небо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головой!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943" y="405522"/>
            <a:ext cx="4503749" cy="2991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945" y="3892077"/>
            <a:ext cx="4223855" cy="28159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942" y="3892077"/>
            <a:ext cx="4503749" cy="281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184" y="1127332"/>
            <a:ext cx="9117633" cy="46033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30778" y="415796"/>
            <a:ext cx="5130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ЗАЛП </a:t>
            </a:r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«КАТЮШИ»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5590" y="5970294"/>
            <a:ext cx="503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https://www.youtube.com/watch?v=A9sSlKln8aE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46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548680"/>
            <a:ext cx="8229600" cy="216024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/>
            </a:r>
            <a:br>
              <a:rPr lang="ru-RU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215681" y="152871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788" y="172293"/>
            <a:ext cx="9978723" cy="702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prstClr val="black"/>
              </a:solidFill>
            </a:endParaRPr>
          </a:p>
          <a:p>
            <a:pPr algn="ctr"/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ЗАСЛОНОВ  КОНСТАНТИН  СЕРГЕЕВИЧ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25.12.1909 – 14.11.1942) 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7842" y="3953706"/>
            <a:ext cx="11688439" cy="3604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427" y="842559"/>
            <a:ext cx="1890309" cy="3000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1577" y="1141141"/>
            <a:ext cx="9847146" cy="2812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октябре 1941 года по собственной просьбе был отправлен в тыл врага в составе группы железнодорожников. Партизанский псевдоним — «Дядя Костя». На станции Орша создал подпольную группу, участники которой путём применения «угольных мин» (мины, замаскированные под каменный уголь) за три месяца подорвали 93 немецких паровоза. Ввиду угрозы ареста в марте 1942 года Заслонов с группой покинул Оршу и организовал партизанский отряд, который провёл ряд успешных боевых рейдов в районе Витебск — Орша — Смоленск, уничтожив большое количество вражеских солдат и техники. С октября 1942 года — командующий всеми партизанскими силами Оршанской зоны. Погиб 14 ноября 1942 года в бою за деревню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Куповать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1577" y="3843031"/>
            <a:ext cx="11759726" cy="2812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Орше воздвигнут памятник К. С.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Заслонову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Именем героя названо паровозное депо в Орше. Также памятник установлен на привокзальной площади в Осташкове. Именем К. С. 3аслонова названы улицы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городах Беларуси, России, Украины; электропоезд в депо им. Ильича Московской железной дороги; тепловоз в депо Орша Белорусской железной дороги; электровоз в депо Златоуст Южно-Уральской железной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дороги; детская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железная дорога в г. Минске, а также одна из её станций; военный городок в Витебской области — посёлок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Заслоново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школа в городе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Невельэ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посёлке Поречье Великолукского района Псковской области, школа № 69 г. Минска, памятник К.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Заслонову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установлен во дворе данной школы.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марта 1943 года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Заслонову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Константину Сергеевичу посмертно присвоено звание «Герой Советского Союза». Награждён двумя орденами Ленина и медалями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5427" y="4956607"/>
            <a:ext cx="11902351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53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3537</TotalTime>
  <Words>1910</Words>
  <Application>Microsoft Office PowerPoint</Application>
  <PresentationFormat>Произвольный</PresentationFormat>
  <Paragraphs>408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Презентация PowerPoint</vt:lpstr>
      <vt:lpstr>Презентация PowerPoint</vt:lpstr>
      <vt:lpstr>СТАНЦИЯ «ПЕРВЫЙ БОЙ “КАТЮШИ”»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100 — Озаричи; 200 — Бегомль; 300 — Зыслов; 400 — Хойники; 600 — Наровля.</vt:lpstr>
      <vt:lpstr>ОСТРОВ ЗЫСЛОВ.  ПАРТИЗАНСКИЙ АЭРОДРОМ</vt:lpstr>
      <vt:lpstr>Презентация PowerPoint</vt:lpstr>
      <vt:lpstr>БЕГОМЛЬ. ПАРТИЗАНСКИЙ АЭРОДРОМ</vt:lpstr>
      <vt:lpstr>Презентация PowerPoint</vt:lpstr>
      <vt:lpstr>Презентация PowerPoint</vt:lpstr>
      <vt:lpstr>СТАНЦИЯ «ЦЕНТРЫ ПАРТИЗАНСКИХ ЗОН»</vt:lpstr>
      <vt:lpstr>Витебская область</vt:lpstr>
      <vt:lpstr>Презентация PowerPoint</vt:lpstr>
      <vt:lpstr>СТАНЦИЯ «ПОДПОЛЬНЫЕ МОЛОДЁЖНЫЕ ОРГАНИЗАЦИИ» </vt:lpstr>
      <vt:lpstr>Презентация PowerPoint</vt:lpstr>
      <vt:lpstr>Молодёжная комсомольская организация СМУГНАР (Смерть угнетателям народа) была создана  в г. Калинковичи в октябре 1941 года. В неё входили 16 молодых людей от 16 до 29 лет: Костя Ермилов, Семён Шевченко, Пётр Ерёменко, Валентин Толорай, Иван Корбаль, Михаил Ткач, Николай Змушко... Ребята похищали у немцев оружие и боеприпасы, помогая вооружаться партизанам, расклеивали в городе листовки, охотились на полицаев, уничтожали запасы продовольствия немецких частей, вербовали в свои ряды воевавших на стороне оккупантов польских солдат, совершали диверсии на железной дороге. Всё это заставляло немцев нервничать и напрягаться: в городе орудуют агенты НКВД, «которые по ночам спускаются на парашютах в Калинковичи». В августе 1942 года практически всех смугнаровцев, которые  не успели уйти в лес к партизанам, разоблачили и поставили на оперативный учёт в местном отделении СД.</vt:lpstr>
      <vt:lpstr>Презентация PowerPoint</vt:lpstr>
      <vt:lpstr>Презентация PowerPoint</vt:lpstr>
      <vt:lpstr>Презентация PowerPoint</vt:lpstr>
      <vt:lpstr>«ЮНЫЕ МСТИТЕЛИ», ОБОЛЬ</vt:lpstr>
      <vt:lpstr>Презентация PowerPoint</vt:lpstr>
      <vt:lpstr>Презентация PowerPoint</vt:lpstr>
      <vt:lpstr>Презентация PowerPoint</vt:lpstr>
      <vt:lpstr>МИНСК — ГОРОД-ГЕРОЙ</vt:lpstr>
      <vt:lpstr>Презентация PowerPoint</vt:lpstr>
      <vt:lpstr>Презентация PowerPoint</vt:lpstr>
      <vt:lpstr>СТАНЦИЯ  «РЕБУСНАЯ»</vt:lpstr>
      <vt:lpstr>ДИВЕРСИЯ КРЫЛОВИЧА</vt:lpstr>
      <vt:lpstr>Презентация PowerPoint</vt:lpstr>
      <vt:lpstr>ЛОЕВСКИЙ ПЛАЦДАРМ</vt:lpstr>
      <vt:lpstr>Презентация PowerPoint</vt:lpstr>
      <vt:lpstr>Презентация PowerPoint</vt:lpstr>
      <vt:lpstr>Презентация PowerPoint</vt:lpstr>
      <vt:lpstr>Презентация PowerPoint</vt:lpstr>
      <vt:lpstr>ПОГРАНИЧНЫЙ ГОРОД-ГЕРОЙ</vt:lpstr>
      <vt:lpstr>Презентация PowerPoint</vt:lpstr>
      <vt:lpstr>БРЕСТ — ГОРОД-ГЕРОЙ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Яна Капуста</cp:lastModifiedBy>
  <cp:revision>185</cp:revision>
  <cp:lastPrinted>2025-02-25T12:54:01Z</cp:lastPrinted>
  <dcterms:created xsi:type="dcterms:W3CDTF">2024-05-05T05:44:49Z</dcterms:created>
  <dcterms:modified xsi:type="dcterms:W3CDTF">2025-02-26T10:30:01Z</dcterms:modified>
</cp:coreProperties>
</file>