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21"/>
  </p:notesMasterIdLst>
  <p:handoutMasterIdLst>
    <p:handoutMasterId r:id="rId22"/>
  </p:handoutMasterIdLst>
  <p:sldIdLst>
    <p:sldId id="263" r:id="rId5"/>
    <p:sldId id="405" r:id="rId6"/>
    <p:sldId id="418" r:id="rId7"/>
    <p:sldId id="428" r:id="rId8"/>
    <p:sldId id="429" r:id="rId9"/>
    <p:sldId id="430" r:id="rId10"/>
    <p:sldId id="431" r:id="rId11"/>
    <p:sldId id="411" r:id="rId12"/>
    <p:sldId id="433" r:id="rId13"/>
    <p:sldId id="432" r:id="rId14"/>
    <p:sldId id="434" r:id="rId15"/>
    <p:sldId id="435" r:id="rId16"/>
    <p:sldId id="436" r:id="rId17"/>
    <p:sldId id="437" r:id="rId18"/>
    <p:sldId id="329" r:id="rId19"/>
    <p:sldId id="326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4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CFAA1D-3EE2-4E9F-9ADE-AEB2149B9AB4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F37194-5D3C-447F-98E7-9ABF07868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43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2262D9-D4CC-4271-93B5-267EF8D132DE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42C86E-36B1-4D31-BC5E-6E750B85B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61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6FB3EB-A69B-44B7-8D47-867684C0041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D8E3B2-C922-4EFD-8992-3A19523DDFE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67B4FC-5FCB-4DBE-A70E-C6B62207B4B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E865AE-7900-4F80-B09B-EB0ECE09898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EBA429-7CF1-45F1-8820-E8A2349036C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1F9FCC-CC77-4822-80B1-13A841B1004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7A5A5C-73C7-419C-AD3C-CAC59FB7DA6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CE2112-4FBE-4D92-8B49-79AD4FF8AF8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5A7213-E0BF-4E46-BD21-ACAB49FC3C9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DDABE4-57AA-4077-9E13-6F34C10E354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296A57-1532-4CD0-83E9-3892D48A193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9C3CFE-917B-4C38-9718-F9139CDC7DB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2C40E0-F99C-4E66-9C4A-C0C9F6469E6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C554DB-FC55-444B-8B5D-BBC1ECCF473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A03A2A-7E4D-4AEE-A79F-8F628FF3C02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B36766-FE85-4CF7-BD73-F10849DEE71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6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3113088"/>
            <a:ext cx="6826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617538"/>
            <a:ext cx="504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843463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144463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75" y="5334000"/>
            <a:ext cx="6191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793750"/>
            <a:ext cx="5048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3236913"/>
            <a:ext cx="5064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3532188"/>
            <a:ext cx="18383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849438"/>
            <a:ext cx="6080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138" y="2011363"/>
            <a:ext cx="714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5065713"/>
            <a:ext cx="1038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71463"/>
            <a:ext cx="1858962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75" y="842963"/>
            <a:ext cx="576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22275"/>
            <a:ext cx="13636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035300"/>
            <a:ext cx="319087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7667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3159125"/>
            <a:ext cx="222726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327400"/>
            <a:ext cx="5905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590213" y="3097213"/>
            <a:ext cx="5175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275" y="396875"/>
            <a:ext cx="382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25" y="815975"/>
            <a:ext cx="4699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815975"/>
            <a:ext cx="334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2586038"/>
            <a:ext cx="350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538" y="1360488"/>
            <a:ext cx="14811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714625"/>
            <a:ext cx="4175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287338"/>
            <a:ext cx="5556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393700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341646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028950"/>
            <a:ext cx="86518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436225" y="2979738"/>
            <a:ext cx="638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74675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038" y="669925"/>
            <a:ext cx="585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19163"/>
            <a:ext cx="4079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2352675"/>
            <a:ext cx="500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63" y="1106488"/>
            <a:ext cx="1827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874963"/>
            <a:ext cx="415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287338"/>
            <a:ext cx="5556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350838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3159125"/>
            <a:ext cx="239712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461568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028950"/>
            <a:ext cx="86518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436225" y="2979738"/>
            <a:ext cx="638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74675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038" y="669925"/>
            <a:ext cx="585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19163"/>
            <a:ext cx="4079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2352675"/>
            <a:ext cx="500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63" y="1106488"/>
            <a:ext cx="1827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874963"/>
            <a:ext cx="415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287338"/>
            <a:ext cx="5556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68313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273425"/>
            <a:ext cx="258127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389721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028950"/>
            <a:ext cx="86518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436225" y="2979738"/>
            <a:ext cx="638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74675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038" y="669925"/>
            <a:ext cx="585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19163"/>
            <a:ext cx="4079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2352675"/>
            <a:ext cx="500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63" y="1106488"/>
            <a:ext cx="1827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874963"/>
            <a:ext cx="415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287338"/>
            <a:ext cx="5556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414338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3171825"/>
            <a:ext cx="2763837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136019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3638550"/>
            <a:ext cx="695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436225" y="2979738"/>
            <a:ext cx="638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444500"/>
            <a:ext cx="382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5680075"/>
            <a:ext cx="5873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444500"/>
            <a:ext cx="4079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3638550"/>
            <a:ext cx="500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73555">
            <a:off x="9840913" y="4498975"/>
            <a:ext cx="18288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481263"/>
            <a:ext cx="415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1225550"/>
            <a:ext cx="5556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213100"/>
            <a:ext cx="349726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414338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5321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452980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1" r:id="rId7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 txBox="1">
            <a:spLocks/>
          </p:cNvSpPr>
          <p:nvPr/>
        </p:nvSpPr>
        <p:spPr bwMode="auto">
          <a:xfrm>
            <a:off x="128588" y="6361113"/>
            <a:ext cx="81105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Е. С.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Шилова,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/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2175" y="3105150"/>
            <a:ext cx="5762625" cy="590550"/>
          </a:xfr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t="19608" r="7646" b="51866"/>
          <a:stretch>
            <a:fillRect/>
          </a:stretch>
        </p:blipFill>
        <p:spPr bwMode="auto">
          <a:xfrm>
            <a:off x="30163" y="0"/>
            <a:ext cx="121443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8969" y="165100"/>
            <a:ext cx="11104562" cy="23828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>Решение составных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задач в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II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классе, </a:t>
            </a:r>
            <a:br>
              <a:rPr lang="ru-RU" sz="3200" b="1" dirty="0" smtClean="0">
                <a:latin typeface="+mn-lt"/>
                <a:cs typeface="Arial" panose="020B0604020202020204" pitchFamily="34" charset="0"/>
              </a:rPr>
            </a:b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которые состоят из двух простых: </a:t>
            </a:r>
            <a:br>
              <a:rPr lang="ru-RU" sz="3200" b="1" dirty="0" smtClean="0">
                <a:latin typeface="+mn-lt"/>
                <a:cs typeface="Arial" panose="020B0604020202020204" pitchFamily="34" charset="0"/>
              </a:rPr>
            </a:b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первая —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на 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уменьшение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 числа на несколько единиц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+mn-lt"/>
                <a:cs typeface="Arial" panose="020B0604020202020204" pitchFamily="34" charset="0"/>
              </a:rPr>
            </a:b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в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косвенной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форме,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вторая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—</a:t>
            </a:r>
            <a:r>
              <a:rPr lang="ru-RU" sz="3200" b="1" i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увеличение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числа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+mn-lt"/>
                <a:cs typeface="Arial" panose="020B0604020202020204" pitchFamily="34" charset="0"/>
              </a:rPr>
            </a:b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на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несколько единиц в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прямой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форме</a:t>
            </a:r>
            <a:endParaRPr lang="ru-RU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174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843463"/>
            <a:ext cx="382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286000"/>
            <a:ext cx="585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3050"/>
            <a:ext cx="5730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19"/>
          <p:cNvSpPr txBox="1">
            <a:spLocks noChangeArrowheads="1"/>
          </p:cNvSpPr>
          <p:nvPr/>
        </p:nvSpPr>
        <p:spPr bwMode="auto">
          <a:xfrm>
            <a:off x="3463925" y="3554413"/>
            <a:ext cx="5276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Урок № 119,  </a:t>
            </a:r>
          </a:p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 задание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6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37" y="5856768"/>
            <a:ext cx="85566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6305550"/>
            <a:ext cx="411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3" name="TextBox 27"/>
          <p:cNvSpPr txBox="1">
            <a:spLocks noChangeArrowheads="1"/>
          </p:cNvSpPr>
          <p:nvPr/>
        </p:nvSpPr>
        <p:spPr bwMode="auto">
          <a:xfrm>
            <a:off x="10892945" y="5865797"/>
            <a:ext cx="551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6394" name="TextBox 15"/>
          <p:cNvSpPr txBox="1">
            <a:spLocks noChangeArrowheads="1"/>
          </p:cNvSpPr>
          <p:nvPr/>
        </p:nvSpPr>
        <p:spPr bwMode="auto">
          <a:xfrm>
            <a:off x="0" y="181957"/>
            <a:ext cx="1219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800" b="1" dirty="0">
                <a:solidFill>
                  <a:srgbClr val="FF0000"/>
                </a:solidFill>
              </a:rPr>
              <a:t>Составные задачи </a:t>
            </a:r>
            <a:endParaRPr lang="ru-RU" altLang="ru-RU" sz="2800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3873527" y="5546166"/>
            <a:ext cx="3998857" cy="11009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</a:rPr>
              <a:t>решите </a:t>
            </a:r>
            <a:r>
              <a:rPr lang="ru-RU" sz="2800" b="1" i="1" dirty="0">
                <a:solidFill>
                  <a:schemeClr val="tx1"/>
                </a:solidFill>
              </a:rPr>
              <a:t>одну из задач.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373085" y="614093"/>
            <a:ext cx="11445830" cy="48149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algn="just">
              <a:lnSpc>
                <a:spcPct val="107000"/>
              </a:lnSpc>
              <a:buFont typeface="Calibri Light" pitchFamily="34" charset="0"/>
              <a:buAutoNum type="arabicPeriod"/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чешском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алфавите 42 буквы. Это на 10 букв больше, чем в польском алфавите. А в немецком алфавите на 6 букв меньше,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чем в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польском. Сколько букв в немецком алфавите?</a:t>
            </a:r>
            <a:endParaRPr lang="ru-RU" altLang="ru-RU" sz="2400" dirty="0">
              <a:ea typeface="Calibri" pitchFamily="34" charset="0"/>
              <a:cs typeface="Times New Roman" pitchFamily="18" charset="0"/>
            </a:endParaRPr>
          </a:p>
          <a:p>
            <a:pPr marL="0" algn="just">
              <a:lnSpc>
                <a:spcPct val="107000"/>
              </a:lnSpc>
              <a:buFont typeface="Calibri Light" pitchFamily="34" charset="0"/>
              <a:buAutoNum type="arabicPeriod"/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немецком алфавите 26 букв. Это на 16 букв меньше, чем в чешском алфавите. А в польском алфавите на 10 букв меньше, чем в чешском алфавите. Сколько букв в польском алфавите?</a:t>
            </a:r>
            <a:endParaRPr lang="ru-RU" altLang="ru-RU" sz="2400" dirty="0">
              <a:ea typeface="Calibri" pitchFamily="34" charset="0"/>
              <a:cs typeface="Calibri" pitchFamily="34" charset="0"/>
            </a:endParaRPr>
          </a:p>
          <a:p>
            <a:pPr marL="0" algn="just">
              <a:lnSpc>
                <a:spcPct val="107000"/>
              </a:lnSpc>
              <a:buFont typeface="Calibri Light" pitchFamily="34" charset="0"/>
              <a:buAutoNum type="arabicPeriod"/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немецком алфавите 26 букв. Это на 6 букв меньше, чем в польском алфавите. А в чешском алфавите на 10 букв больше, чем в польском алфавите.  Сколько букв в чешском алфавите?</a:t>
            </a:r>
            <a:endParaRPr lang="ru-RU" altLang="ru-RU" sz="2400" dirty="0">
              <a:ea typeface="Calibri" pitchFamily="34" charset="0"/>
              <a:cs typeface="Calibri" pitchFamily="34" charset="0"/>
            </a:endParaRPr>
          </a:p>
          <a:p>
            <a:pPr marL="0" algn="just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eriod"/>
            </a:pPr>
            <a:r>
              <a:rPr lang="ru-RU" alt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чешском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алфавите 42 буквы. Это на 16 букв больше, чем в немецком алфавите. А в польском алфавите на 6 букв больше, чем в немецком алфавите. Сколько букв в польском алфавите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ru-RU" sz="2400" dirty="0"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219075" y="925513"/>
            <a:ext cx="11753850" cy="48051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lnSpc>
                <a:spcPct val="107000"/>
              </a:lnSpc>
            </a:pPr>
            <a:r>
              <a:rPr lang="ru-RU" alt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1. В чешском алфавите 42 буквы. 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на 10 букв больше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чем в польском алфавите. А в немецком алфавите на 6 букв меньше, чем в польском. Сколько букв в немецком алфавите?</a:t>
            </a:r>
            <a:endParaRPr lang="ru-RU" altLang="ru-RU" sz="2800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Calibri Light" pitchFamily="34" charset="0"/>
              <a:buAutoNum type="arabicParenR"/>
            </a:pP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– 10 = 32 (б.)</a:t>
            </a:r>
            <a:endParaRPr lang="ru-RU" alt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arenR"/>
            </a:pPr>
            <a:r>
              <a:rPr lang="ru-RU" alt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32 – 6 = 26 (б.)</a:t>
            </a:r>
            <a:endParaRPr lang="ru-RU" alt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</a:pP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 немецком алфавите 26 букв. 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на 16 букв меньше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чем в чешском алфавите. А в польском алфавите на 10 букв меньше, чем в чешском алфавите. Сколько букв в польском алфавите?</a:t>
            </a:r>
            <a:endParaRPr lang="ru-RU" altLang="ru-RU" sz="2800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Calibri Light" pitchFamily="34" charset="0"/>
              <a:buAutoNum type="arabicParenR"/>
            </a:pP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+ 16 = 42 (б.)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arenR"/>
            </a:pPr>
            <a:r>
              <a:rPr lang="ru-RU" alt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 – 10 = 32 (б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8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0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5835650"/>
            <a:ext cx="85566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6305550"/>
            <a:ext cx="411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7" name="TextBox 27"/>
          <p:cNvSpPr txBox="1">
            <a:spLocks noChangeArrowheads="1"/>
          </p:cNvSpPr>
          <p:nvPr/>
        </p:nvSpPr>
        <p:spPr bwMode="auto">
          <a:xfrm>
            <a:off x="11011637" y="5835650"/>
            <a:ext cx="47636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7418" name="TextBox 15"/>
          <p:cNvSpPr txBox="1">
            <a:spLocks noChangeArrowheads="1"/>
          </p:cNvSpPr>
          <p:nvPr/>
        </p:nvSpPr>
        <p:spPr bwMode="auto">
          <a:xfrm>
            <a:off x="0" y="403225"/>
            <a:ext cx="1219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800" b="1" dirty="0">
                <a:solidFill>
                  <a:srgbClr val="FF0000"/>
                </a:solidFill>
              </a:rPr>
              <a:t>Составные задачи </a:t>
            </a:r>
            <a:endParaRPr lang="ru-RU" altLang="ru-RU" sz="2800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1986755" y="5730676"/>
            <a:ext cx="8380738" cy="1003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</a:rPr>
              <a:t>проверьте  </a:t>
            </a:r>
            <a:r>
              <a:rPr lang="ru-RU" sz="2800" b="1" i="1" dirty="0">
                <a:solidFill>
                  <a:schemeClr val="tx1"/>
                </a:solidFill>
              </a:rPr>
              <a:t>у себя правильность решения задачи.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5835650"/>
            <a:ext cx="85566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6305550"/>
            <a:ext cx="411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1" name="TextBox 27"/>
          <p:cNvSpPr txBox="1">
            <a:spLocks noChangeArrowheads="1"/>
          </p:cNvSpPr>
          <p:nvPr/>
        </p:nvSpPr>
        <p:spPr bwMode="auto">
          <a:xfrm>
            <a:off x="11005199" y="5888186"/>
            <a:ext cx="489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8442" name="TextBox 15"/>
          <p:cNvSpPr txBox="1">
            <a:spLocks noChangeArrowheads="1"/>
          </p:cNvSpPr>
          <p:nvPr/>
        </p:nvSpPr>
        <p:spPr bwMode="auto">
          <a:xfrm>
            <a:off x="0" y="338137"/>
            <a:ext cx="1219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800" b="1" dirty="0">
                <a:solidFill>
                  <a:srgbClr val="FF0000"/>
                </a:solidFill>
              </a:rPr>
              <a:t>Составные задачи </a:t>
            </a:r>
            <a:endParaRPr lang="ru-RU" altLang="ru-RU" sz="2800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1963738" y="5807224"/>
            <a:ext cx="8249208" cy="9698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</a:rPr>
              <a:t>проверьте у </a:t>
            </a:r>
            <a:r>
              <a:rPr lang="ru-RU" sz="2800" b="1" i="1" dirty="0">
                <a:solidFill>
                  <a:schemeClr val="tx1"/>
                </a:solidFill>
              </a:rPr>
              <a:t>себя правильность решения задачи.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219869" y="873720"/>
            <a:ext cx="11752262" cy="530670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algn="just">
              <a:lnSpc>
                <a:spcPct val="107000"/>
              </a:lnSpc>
            </a:pPr>
            <a:r>
              <a:rPr lang="ru-RU" alt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немецком алфавите 26 букв. Это на 6 букв меньше, чем в польском алфавите. А в чешском алфавите на 10 букв больше, чем в польском алфавите.  Сколько букв в чешском алфавите?</a:t>
            </a:r>
            <a:endParaRPr lang="ru-RU" altLang="ru-RU" sz="2800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Calibri Light" pitchFamily="34" charset="0"/>
              <a:buAutoNum type="arabicParenR"/>
            </a:pP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+ 6 = 32 (б.)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arenR"/>
            </a:pPr>
            <a:r>
              <a:rPr lang="ru-RU" alt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32 + 10 = 42 (б.)</a:t>
            </a:r>
            <a:endParaRPr lang="ru-RU" altLang="ru-RU" sz="28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чешском алфавите 42 буквы. Это на 16 букв больше, чем в немецком алфавите. А в польском алфавите на 6 букв больше, чем в немецком алфавите. Сколько букв в польском алфавите?</a:t>
            </a:r>
            <a:endParaRPr lang="ru-RU" altLang="ru-RU" sz="2800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Calibri Light" pitchFamily="34" charset="0"/>
              <a:buAutoNum type="arabicParenR"/>
            </a:pP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– 16 = 26 (б.)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arenR"/>
            </a:pPr>
            <a:r>
              <a:rPr lang="ru-RU" alt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26 + 6 = 32 (б.)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400" dirty="0"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11367292" y="5872957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3260044" y="5918200"/>
            <a:ext cx="5671913" cy="833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>
                <a:solidFill>
                  <a:schemeClr val="tx1"/>
                </a:solidFill>
              </a:rPr>
              <a:t>у себя знание правил. </a:t>
            </a:r>
          </a:p>
        </p:txBody>
      </p:sp>
      <p:sp>
        <p:nvSpPr>
          <p:cNvPr id="19461" name="TextBox 12"/>
          <p:cNvSpPr txBox="1">
            <a:spLocks noChangeArrowheads="1"/>
          </p:cNvSpPr>
          <p:nvPr/>
        </p:nvSpPr>
        <p:spPr bwMode="auto">
          <a:xfrm>
            <a:off x="1" y="111930"/>
            <a:ext cx="12192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3200" b="1" dirty="0">
                <a:solidFill>
                  <a:srgbClr val="2E75B6"/>
                </a:solidFill>
                <a:ea typeface="Calibri" pitchFamily="34" charset="0"/>
                <a:cs typeface="Calibri" pitchFamily="34" charset="0"/>
              </a:rPr>
              <a:t>Подведение итогов выполнения </a:t>
            </a:r>
            <a:r>
              <a:rPr lang="ru-RU" altLang="ru-RU" sz="3200" b="1" dirty="0" smtClean="0">
                <a:solidFill>
                  <a:srgbClr val="2E75B6"/>
                </a:solidFill>
                <a:ea typeface="Calibri" pitchFamily="34" charset="0"/>
                <a:cs typeface="Calibri" pitchFamily="34" charset="0"/>
              </a:rPr>
              <a:t>задания</a:t>
            </a:r>
            <a:endParaRPr lang="ru-RU" altLang="ru-RU" sz="3200" b="1" dirty="0">
              <a:solidFill>
                <a:srgbClr val="2E75B6"/>
              </a:solidFill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ru-RU" altLang="ru-RU" sz="2800" b="1" dirty="0">
                <a:solidFill>
                  <a:srgbClr val="2E75B6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36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Запомните!</a:t>
            </a:r>
            <a:endParaRPr lang="ru-RU" altLang="ru-RU" sz="3600" dirty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9462" name="TextBox 13"/>
          <p:cNvSpPr txBox="1">
            <a:spLocks noChangeArrowheads="1"/>
          </p:cNvSpPr>
          <p:nvPr/>
        </p:nvSpPr>
        <p:spPr bwMode="auto">
          <a:xfrm>
            <a:off x="859856" y="1250167"/>
            <a:ext cx="10599738" cy="329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9000"/>
              </a:lnSpc>
              <a:spcAft>
                <a:spcPts val="800"/>
              </a:spcAft>
            </a:pPr>
            <a:r>
              <a:rPr lang="ru-RU" altLang="ru-RU" sz="2800" b="1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Если в задаче одна величина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несколько единиц больше</a:t>
            </a: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b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</a:t>
            </a: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другая —</a:t>
            </a: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столько же единиц меньше</a:t>
            </a: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 задаче одна величина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несколько единиц меньше</a:t>
            </a: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</a:t>
            </a: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другая </a:t>
            </a: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столько же единиц больше</a:t>
            </a: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28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63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75" y="2215208"/>
            <a:ext cx="5076250" cy="136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75" y="4496225"/>
            <a:ext cx="5076250" cy="136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0"/>
          <p:cNvSpPr txBox="1">
            <a:spLocks noChangeArrowheads="1"/>
          </p:cNvSpPr>
          <p:nvPr/>
        </p:nvSpPr>
        <p:spPr bwMode="auto">
          <a:xfrm>
            <a:off x="11367292" y="5864225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2468361" y="5769735"/>
            <a:ext cx="6569477" cy="8930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- проверьте друг у друга знание правил. </a:t>
            </a:r>
          </a:p>
        </p:txBody>
      </p:sp>
      <p:sp>
        <p:nvSpPr>
          <p:cNvPr id="20485" name="TextBox 12"/>
          <p:cNvSpPr txBox="1">
            <a:spLocks noChangeArrowheads="1"/>
          </p:cNvSpPr>
          <p:nvPr/>
        </p:nvSpPr>
        <p:spPr bwMode="auto">
          <a:xfrm>
            <a:off x="452438" y="327025"/>
            <a:ext cx="1060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 </a:t>
            </a:r>
            <a:r>
              <a:rPr lang="ru-RU" altLang="ru-RU" sz="36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Продолжите!</a:t>
            </a:r>
            <a:endParaRPr lang="ru-RU" altLang="ru-RU" sz="3600" dirty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20486" name="TextBox 13"/>
          <p:cNvSpPr txBox="1">
            <a:spLocks noChangeArrowheads="1"/>
          </p:cNvSpPr>
          <p:nvPr/>
        </p:nvSpPr>
        <p:spPr bwMode="auto">
          <a:xfrm>
            <a:off x="762000" y="1085850"/>
            <a:ext cx="10891838" cy="329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 задаче одна величина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несколько единиц больше</a:t>
            </a: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</a:t>
            </a: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другая </a:t>
            </a: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 </a:t>
            </a:r>
            <a:endParaRPr lang="ru-RU" altLang="ru-RU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 задаче одна величина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несколько единиц меньше</a:t>
            </a: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</a:t>
            </a: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другая </a:t>
            </a: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 </a:t>
            </a:r>
            <a:endParaRPr lang="ru-RU" altLang="ru-RU" sz="28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7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44" y="2119135"/>
            <a:ext cx="5065712" cy="1149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44" y="4467225"/>
            <a:ext cx="5065712" cy="1149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/>
            </a:extLst>
          </p:cNvPr>
          <p:cNvSpPr/>
          <p:nvPr/>
        </p:nvSpPr>
        <p:spPr>
          <a:xfrm>
            <a:off x="2755900" y="153988"/>
            <a:ext cx="8937625" cy="648811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1511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0" y="6273800"/>
            <a:ext cx="452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1746250" y="1449388"/>
            <a:ext cx="457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671763"/>
            <a:ext cx="382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Box 32"/>
          <p:cNvSpPr txBox="1">
            <a:spLocks noChangeArrowheads="1"/>
          </p:cNvSpPr>
          <p:nvPr/>
        </p:nvSpPr>
        <p:spPr bwMode="auto">
          <a:xfrm>
            <a:off x="11367293" y="5872956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1516" name="TextBox 41"/>
          <p:cNvSpPr txBox="1">
            <a:spLocks noChangeArrowheads="1"/>
          </p:cNvSpPr>
          <p:nvPr/>
        </p:nvSpPr>
        <p:spPr bwMode="auto">
          <a:xfrm>
            <a:off x="4314825" y="687388"/>
            <a:ext cx="5686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2E75B6"/>
                </a:solidFill>
                <a:ea typeface="Calibri" pitchFamily="34" charset="0"/>
                <a:cs typeface="Calibri" pitchFamily="34" charset="0"/>
              </a:rPr>
              <a:t>Физкультминутка</a:t>
            </a:r>
          </a:p>
        </p:txBody>
      </p:sp>
      <p:pic>
        <p:nvPicPr>
          <p:cNvPr id="21517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3626">
            <a:off x="2462213" y="5637212"/>
            <a:ext cx="10429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428750"/>
            <a:ext cx="879475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TextBox 44"/>
          <p:cNvSpPr txBox="1">
            <a:spLocks noChangeArrowheads="1"/>
          </p:cNvSpPr>
          <p:nvPr/>
        </p:nvSpPr>
        <p:spPr bwMode="auto">
          <a:xfrm>
            <a:off x="10179050" y="5673725"/>
            <a:ext cx="9858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800" b="1">
                <a:solidFill>
                  <a:srgbClr val="000000"/>
                </a:solidFill>
                <a:latin typeface="YS Text"/>
                <a:hlinkClick r:id="rId12"/>
              </a:rPr>
              <a:t>flomaster.club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21520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451225"/>
            <a:ext cx="319087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4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6148388"/>
            <a:ext cx="452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2435225" y="2813050"/>
            <a:ext cx="3952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246188"/>
            <a:ext cx="4413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Box 32"/>
          <p:cNvSpPr txBox="1">
            <a:spLocks noChangeArrowheads="1"/>
          </p:cNvSpPr>
          <p:nvPr/>
        </p:nvSpPr>
        <p:spPr bwMode="auto">
          <a:xfrm>
            <a:off x="11367293" y="5874488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42" name="TextBox 41">
            <a:extLst>
              <a:ext uri="{FF2B5EF4-FFF2-40B4-BE49-F238E27FC236}"/>
            </a:extLst>
          </p:cNvPr>
          <p:cNvSpPr txBox="1"/>
          <p:nvPr/>
        </p:nvSpPr>
        <p:spPr>
          <a:xfrm>
            <a:off x="0" y="479425"/>
            <a:ext cx="12191999" cy="6477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2E75B6"/>
                </a:solidFill>
                <a:ea typeface="Calibri" pitchFamily="34" charset="0"/>
                <a:cs typeface="Calibri" pitchFamily="34" charset="0"/>
              </a:rPr>
              <a:t>РЕФЛЕКСИЯ</a:t>
            </a:r>
          </a:p>
        </p:txBody>
      </p:sp>
      <p:pic>
        <p:nvPicPr>
          <p:cNvPr id="22540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3626">
            <a:off x="2462213" y="5637212"/>
            <a:ext cx="10429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>
            <a:extLst>
              <a:ext uri="{FF2B5EF4-FFF2-40B4-BE49-F238E27FC236}"/>
            </a:extLst>
          </p:cNvPr>
          <p:cNvSpPr/>
          <p:nvPr/>
        </p:nvSpPr>
        <p:spPr>
          <a:xfrm>
            <a:off x="2120677" y="1246188"/>
            <a:ext cx="8950325" cy="112395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Запомнили ли вы</a:t>
            </a:r>
            <a:r>
              <a:rPr lang="ru-RU" sz="2400" dirty="0"/>
              <a:t>, </a:t>
            </a:r>
            <a:r>
              <a:rPr lang="ru-RU" sz="2400" b="1" dirty="0"/>
              <a:t>что происходит с другой величиной в задаче, </a:t>
            </a:r>
            <a:r>
              <a:rPr lang="ru-RU" sz="2400" b="1" dirty="0" smtClean="0"/>
              <a:t>если одна </a:t>
            </a:r>
            <a:r>
              <a:rPr lang="ru-RU" sz="2400" b="1" dirty="0"/>
              <a:t>величина на несколько единиц больше (меньше)?</a:t>
            </a:r>
          </a:p>
        </p:txBody>
      </p:sp>
      <p:sp>
        <p:nvSpPr>
          <p:cNvPr id="48" name="Прямоугольник 47">
            <a:extLst>
              <a:ext uri="{FF2B5EF4-FFF2-40B4-BE49-F238E27FC236}"/>
            </a:extLst>
          </p:cNvPr>
          <p:cNvSpPr/>
          <p:nvPr/>
        </p:nvSpPr>
        <p:spPr>
          <a:xfrm>
            <a:off x="3165475" y="2748734"/>
            <a:ext cx="8201818" cy="116205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Возникали ли у вас трудности при </a:t>
            </a:r>
            <a:r>
              <a:rPr lang="ru-RU" altLang="ru-RU" sz="2400" b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самостоятельном решении </a:t>
            </a:r>
            <a:r>
              <a:rPr lang="ru-RU" altLang="ru-RU" sz="2400" b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составной задачи?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4179888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1591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3669902" y="4280074"/>
            <a:ext cx="8189516" cy="133826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Что необходимо сделать, чтобы устранить все затруднения, которые возникали при </a:t>
            </a:r>
            <a:r>
              <a:rPr lang="ru-RU" altLang="ru-RU" sz="2400" b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решении </a:t>
            </a:r>
            <a:r>
              <a:rPr lang="ru-RU" altLang="ru-RU" sz="2400" b="1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составной задачи?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5130800"/>
            <a:ext cx="1630363" cy="439738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5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32"/>
          <p:cNvSpPr txBox="1">
            <a:spLocks noChangeArrowheads="1"/>
          </p:cNvSpPr>
          <p:nvPr/>
        </p:nvSpPr>
        <p:spPr bwMode="auto">
          <a:xfrm>
            <a:off x="11444668" y="5857874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8200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2482056" y="4673600"/>
            <a:ext cx="7772400" cy="14311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Задание:</a:t>
            </a:r>
            <a:endParaRPr lang="ru-RU" sz="2800" b="1" i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/>
                </a:solidFill>
              </a:rPr>
              <a:t>- самостоятельно </a:t>
            </a:r>
            <a:r>
              <a:rPr lang="ru-RU" sz="2800" b="1" i="1" dirty="0">
                <a:solidFill>
                  <a:schemeClr val="tx1"/>
                </a:solidFill>
              </a:rPr>
              <a:t>прочитайте  </a:t>
            </a:r>
            <a:r>
              <a:rPr lang="ru-RU" sz="2800" b="1" i="1" dirty="0" smtClean="0">
                <a:solidFill>
                  <a:schemeClr val="tx1"/>
                </a:solidFill>
              </a:rPr>
              <a:t>задачу;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/>
                </a:solidFill>
              </a:rPr>
              <a:t>- работая </a:t>
            </a:r>
            <a:r>
              <a:rPr lang="ru-RU" sz="2800" b="1" i="1" dirty="0">
                <a:solidFill>
                  <a:schemeClr val="tx1"/>
                </a:solidFill>
              </a:rPr>
              <a:t>в парах, составьте краткую запись.</a:t>
            </a:r>
          </a:p>
        </p:txBody>
      </p:sp>
      <p:pic>
        <p:nvPicPr>
          <p:cNvPr id="8202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271838"/>
            <a:ext cx="219551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82" y="480217"/>
            <a:ext cx="9705147" cy="25550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5130800"/>
            <a:ext cx="1630363" cy="439738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9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32"/>
          <p:cNvSpPr txBox="1">
            <a:spLocks noChangeArrowheads="1"/>
          </p:cNvSpPr>
          <p:nvPr/>
        </p:nvSpPr>
        <p:spPr bwMode="auto">
          <a:xfrm>
            <a:off x="11444287" y="5857874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9224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2333625" y="4464050"/>
            <a:ext cx="9320213" cy="1093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В испанском алфавите на 1 букву больше, чем в каком </a:t>
            </a:r>
            <a:r>
              <a:rPr lang="ru-RU" sz="2800" b="1" i="1" dirty="0" smtClean="0">
                <a:solidFill>
                  <a:schemeClr val="tx1"/>
                </a:solidFill>
              </a:rPr>
              <a:t>алфавите </a:t>
            </a:r>
            <a:r>
              <a:rPr lang="ru-RU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в белорусском или в английском?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0"/>
            <a:ext cx="1179671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717550" y="1798638"/>
            <a:ext cx="11079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111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/>
            <a:r>
              <a:rPr lang="ru-RU" alt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</a:p>
        </p:txBody>
      </p:sp>
      <p:pic>
        <p:nvPicPr>
          <p:cNvPr id="9228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860800"/>
            <a:ext cx="21955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586038" y="322263"/>
            <a:ext cx="8888412" cy="3114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215"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Белорусский —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буквы.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 6 больше.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Английский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Испанский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5130800"/>
            <a:ext cx="1630363" cy="439738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3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32"/>
          <p:cNvSpPr txBox="1">
            <a:spLocks noChangeArrowheads="1"/>
          </p:cNvSpPr>
          <p:nvPr/>
        </p:nvSpPr>
        <p:spPr bwMode="auto">
          <a:xfrm>
            <a:off x="11444287" y="5857874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024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5781674" y="4464050"/>
            <a:ext cx="3119439" cy="1093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/>
                </a:solidFill>
              </a:rPr>
              <a:t>- решите </a:t>
            </a:r>
            <a:r>
              <a:rPr lang="ru-RU" sz="2800" b="1" i="1" dirty="0">
                <a:solidFill>
                  <a:schemeClr val="tx1"/>
                </a:solidFill>
              </a:rPr>
              <a:t>задачу.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0" y="0"/>
            <a:ext cx="1179671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717550" y="1798638"/>
            <a:ext cx="11079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111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/>
            <a:r>
              <a:rPr lang="ru-RU" alt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</a:p>
        </p:txBody>
      </p:sp>
      <p:pic>
        <p:nvPicPr>
          <p:cNvPr id="10252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860800"/>
            <a:ext cx="21955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586038" y="322263"/>
            <a:ext cx="8888412" cy="31373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215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вариант принятого решения:</a:t>
            </a: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Белорусский 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буквы.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на 6 больше.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Английский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Испанский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?, на 1 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748" l="0" r="100000">
                        <a14:foregroundMark x1="31685" y1="63415" x2="31685" y2="6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4" y="1798638"/>
            <a:ext cx="5019317" cy="1363662"/>
          </a:xfrm>
          <a:prstGeom prst="rect">
            <a:avLst/>
          </a:prstGeom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5130800"/>
            <a:ext cx="1630363" cy="439738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7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32"/>
          <p:cNvSpPr txBox="1">
            <a:spLocks noChangeArrowheads="1"/>
          </p:cNvSpPr>
          <p:nvPr/>
        </p:nvSpPr>
        <p:spPr bwMode="auto">
          <a:xfrm>
            <a:off x="11444287" y="5857874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1272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3481449" y="4352925"/>
            <a:ext cx="5250428" cy="1327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/>
                </a:solidFill>
              </a:rPr>
              <a:t>- проверьте </a:t>
            </a:r>
            <a:r>
              <a:rPr lang="ru-RU" sz="2800" b="1" i="1" dirty="0">
                <a:solidFill>
                  <a:schemeClr val="tx1"/>
                </a:solidFill>
              </a:rPr>
              <a:t>друг у друга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/>
                </a:solidFill>
              </a:rPr>
              <a:t>правильность </a:t>
            </a:r>
            <a:r>
              <a:rPr lang="ru-RU" sz="2800" b="1" i="1" dirty="0">
                <a:solidFill>
                  <a:schemeClr val="tx1"/>
                </a:solidFill>
              </a:rPr>
              <a:t>решения задачи.</a:t>
            </a: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0"/>
            <a:ext cx="1179671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717550" y="1798638"/>
            <a:ext cx="11079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111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/>
            <a:r>
              <a:rPr lang="ru-RU" alt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</a:p>
        </p:txBody>
      </p:sp>
      <p:pic>
        <p:nvPicPr>
          <p:cNvPr id="11276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860800"/>
            <a:ext cx="21955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4613397" y="574418"/>
            <a:ext cx="3287468" cy="366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 – 6 = 26 (б.)</a:t>
            </a: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  <a:defRPr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 + 1 = 27 (б.)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27 букв.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5130800"/>
            <a:ext cx="1630363" cy="439738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1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32"/>
          <p:cNvSpPr txBox="1">
            <a:spLocks noChangeArrowheads="1"/>
          </p:cNvSpPr>
          <p:nvPr/>
        </p:nvSpPr>
        <p:spPr bwMode="auto">
          <a:xfrm>
            <a:off x="11444287" y="5873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12296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789238" y="5749925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3433763" y="5140325"/>
            <a:ext cx="5413375" cy="1195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Как называется такая задача?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0" y="0"/>
            <a:ext cx="1179671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717550" y="1798638"/>
            <a:ext cx="11079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111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/>
            <a:r>
              <a:rPr lang="ru-RU" alt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</a:p>
        </p:txBody>
      </p:sp>
      <p:pic>
        <p:nvPicPr>
          <p:cNvPr id="12300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860800"/>
            <a:ext cx="21955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586038" y="322263"/>
            <a:ext cx="7549635" cy="482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принятого решения:</a:t>
            </a: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Белорусский 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буквы.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Испанский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?,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 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Задача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 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33 (б.)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33 буквы.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74" b="97826" l="0" r="98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57" y="1776100"/>
            <a:ext cx="990738" cy="876422"/>
          </a:xfrm>
          <a:prstGeom prst="rect">
            <a:avLst/>
          </a:prstGeom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5130800"/>
            <a:ext cx="1630363" cy="439738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5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32"/>
          <p:cNvSpPr txBox="1">
            <a:spLocks noChangeArrowheads="1"/>
          </p:cNvSpPr>
          <p:nvPr/>
        </p:nvSpPr>
        <p:spPr bwMode="auto">
          <a:xfrm>
            <a:off x="11444287" y="5857874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13320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2425701" y="480219"/>
            <a:ext cx="8070582" cy="52569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0" y="0"/>
            <a:ext cx="1179671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717550" y="1798638"/>
            <a:ext cx="11079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111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/>
            <a:r>
              <a:rPr lang="ru-RU" alt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</a:p>
        </p:txBody>
      </p:sp>
      <p:pic>
        <p:nvPicPr>
          <p:cNvPr id="13324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860800"/>
            <a:ext cx="21955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/>
            </a:extLst>
          </p:cNvPr>
          <p:cNvSpPr txBox="1"/>
          <p:nvPr/>
        </p:nvSpPr>
        <p:spPr>
          <a:xfrm>
            <a:off x="2473673" y="537421"/>
            <a:ext cx="7974638" cy="5142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 задание: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 в 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интернете,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букв 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немецком, чешском и польском алфавитах;</a:t>
            </a:r>
          </a:p>
          <a:p>
            <a:pPr marL="457200" indent="-457200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простую или составную задачу, пользуясь полученными данными;</a:t>
            </a:r>
          </a:p>
          <a:p>
            <a:pPr marL="457200" indent="-457200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записать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её на карточке и решить 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тетради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621" y="5808818"/>
            <a:ext cx="85566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6305550"/>
            <a:ext cx="411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5" name="TextBox 27"/>
          <p:cNvSpPr txBox="1">
            <a:spLocks noChangeArrowheads="1"/>
          </p:cNvSpPr>
          <p:nvPr/>
        </p:nvSpPr>
        <p:spPr bwMode="auto">
          <a:xfrm>
            <a:off x="11464035" y="5805397"/>
            <a:ext cx="30083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346" name="TextBox 15"/>
          <p:cNvSpPr txBox="1">
            <a:spLocks noChangeArrowheads="1"/>
          </p:cNvSpPr>
          <p:nvPr/>
        </p:nvSpPr>
        <p:spPr bwMode="auto">
          <a:xfrm>
            <a:off x="0" y="403225"/>
            <a:ext cx="1219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800" b="1" dirty="0" smtClean="0">
                <a:solidFill>
                  <a:srgbClr val="FF0000"/>
                </a:solidFill>
              </a:rPr>
              <a:t>Простые  </a:t>
            </a:r>
            <a:r>
              <a:rPr lang="ru-RU" altLang="ru-RU" sz="2800" b="1" dirty="0">
                <a:solidFill>
                  <a:srgbClr val="FF0000"/>
                </a:solidFill>
              </a:rPr>
              <a:t>задачи </a:t>
            </a:r>
            <a:endParaRPr lang="ru-RU" altLang="ru-RU" sz="2800" i="1" dirty="0">
              <a:solidFill>
                <a:srgbClr val="FF0000"/>
              </a:solidFill>
            </a:endParaRPr>
          </a:p>
        </p:txBody>
      </p:sp>
      <p:sp>
        <p:nvSpPr>
          <p:cNvPr id="14348" name="TextBox 16"/>
          <p:cNvSpPr txBox="1">
            <a:spLocks noChangeArrowheads="1"/>
          </p:cNvSpPr>
          <p:nvPr/>
        </p:nvSpPr>
        <p:spPr bwMode="auto">
          <a:xfrm>
            <a:off x="463153" y="1258888"/>
            <a:ext cx="10819606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algn="just">
              <a:lnSpc>
                <a:spcPct val="107000"/>
              </a:lnSpc>
              <a:buFont typeface="Calibri Light" pitchFamily="34" charset="0"/>
              <a:buAutoNum type="arabicPeriod"/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чешском 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алфавите 42 буквы. Это на 10 букв больше, чем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польском алфавите. Сколько букв в польском алфавите?</a:t>
            </a:r>
            <a:endParaRPr lang="ru-RU" altLang="ru-RU" sz="2800" dirty="0">
              <a:ea typeface="Calibri" pitchFamily="34" charset="0"/>
              <a:cs typeface="Times New Roman" pitchFamily="18" charset="0"/>
            </a:endParaRPr>
          </a:p>
          <a:p>
            <a:pPr marL="0" algn="just">
              <a:lnSpc>
                <a:spcPct val="107000"/>
              </a:lnSpc>
              <a:buFont typeface="Calibri Light" pitchFamily="34" charset="0"/>
              <a:buAutoNum type="arabicPeriod"/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немецком алфавите 26 букв. Это на 16 букв меньше, чем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чешском алфавите. Сколько букв в чешском алфавите?</a:t>
            </a:r>
            <a:endParaRPr lang="ru-RU" altLang="ru-RU" sz="2800" dirty="0">
              <a:ea typeface="Calibri" pitchFamily="34" charset="0"/>
              <a:cs typeface="Calibri" pitchFamily="34" charset="0"/>
            </a:endParaRPr>
          </a:p>
          <a:p>
            <a:pPr marL="0" algn="just">
              <a:lnSpc>
                <a:spcPct val="107000"/>
              </a:lnSpc>
              <a:buFont typeface="Calibri Light" pitchFamily="34" charset="0"/>
              <a:buAutoNum type="arabicPeriod"/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немецком алфавите 26 букв. Это на 6 букв меньше, чем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польском алфавите. Сколько букв в польском алфавите?</a:t>
            </a:r>
            <a:endParaRPr lang="ru-RU" altLang="ru-RU" sz="2800" dirty="0">
              <a:ea typeface="Calibri" pitchFamily="34" charset="0"/>
              <a:cs typeface="Calibri" pitchFamily="34" charset="0"/>
            </a:endParaRPr>
          </a:p>
          <a:p>
            <a:pPr marL="0" algn="just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eriod"/>
            </a:pP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чешском алфавите 42 буквы. Это на 16 букв больше, чем </a:t>
            </a:r>
            <a:b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немецком алфавите. Сколько букв в немецком алфавите?</a:t>
            </a:r>
            <a:endParaRPr lang="ru-RU" altLang="ru-RU" sz="28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4101306" y="5354985"/>
            <a:ext cx="3989387" cy="10978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</a:rPr>
              <a:t>решите </a:t>
            </a:r>
            <a:r>
              <a:rPr lang="ru-RU" sz="2800" b="1" i="1" dirty="0">
                <a:solidFill>
                  <a:schemeClr val="tx1"/>
                </a:solidFill>
              </a:rPr>
              <a:t>одну из задач.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5835650"/>
            <a:ext cx="85566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6305550"/>
            <a:ext cx="411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9" name="TextBox 27"/>
          <p:cNvSpPr txBox="1">
            <a:spLocks noChangeArrowheads="1"/>
          </p:cNvSpPr>
          <p:nvPr/>
        </p:nvSpPr>
        <p:spPr bwMode="auto">
          <a:xfrm>
            <a:off x="11099403" y="5845252"/>
            <a:ext cx="30083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370" name="TextBox 15"/>
          <p:cNvSpPr txBox="1">
            <a:spLocks noChangeArrowheads="1"/>
          </p:cNvSpPr>
          <p:nvPr/>
        </p:nvSpPr>
        <p:spPr bwMode="auto">
          <a:xfrm>
            <a:off x="527274" y="103187"/>
            <a:ext cx="9691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2800" b="1" dirty="0">
                <a:solidFill>
                  <a:srgbClr val="FF0000"/>
                </a:solidFill>
              </a:rPr>
              <a:t>Простые задачи </a:t>
            </a:r>
            <a:endParaRPr lang="ru-RU" altLang="ru-RU" sz="2800" i="1" dirty="0">
              <a:solidFill>
                <a:srgbClr val="FF0000"/>
              </a:solidFill>
            </a:endParaRPr>
          </a:p>
        </p:txBody>
      </p:sp>
      <p:sp>
        <p:nvSpPr>
          <p:cNvPr id="15371" name="TextBox 18"/>
          <p:cNvSpPr txBox="1">
            <a:spLocks noChangeArrowheads="1"/>
          </p:cNvSpPr>
          <p:nvPr/>
        </p:nvSpPr>
        <p:spPr bwMode="auto">
          <a:xfrm>
            <a:off x="557213" y="625475"/>
            <a:ext cx="106314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28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162942" y="623295"/>
            <a:ext cx="1142002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чешском алфавите 42 буквы. 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на 10 букв больше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чем </a:t>
            </a:r>
            <a:b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польском алфавите. Сколько букв в польском алфавите?</a:t>
            </a:r>
            <a:endParaRPr lang="ru-RU" altLang="ru-RU" sz="28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– 10 = 32 (б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2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alt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немецком алфавите 26 букв. 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на 16 букв меньше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чем </a:t>
            </a:r>
            <a:b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чешском алфавите. Сколько букв в чешском алфавите?</a:t>
            </a:r>
            <a:endParaRPr lang="ru-RU" altLang="ru-RU" sz="2800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+ 16 = 42 (б.)</a:t>
            </a:r>
          </a:p>
          <a:p>
            <a:pPr algn="just"/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немецком алфавите 26 букв. 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на 6 букв меньше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чем </a:t>
            </a:r>
            <a:b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польском алфавите. Сколько букв в польском алфавите?</a:t>
            </a:r>
            <a:endParaRPr lang="ru-RU" altLang="ru-RU" sz="2800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+ 6 = 32 (б.)</a:t>
            </a:r>
          </a:p>
          <a:p>
            <a:pPr algn="just"/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4.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чешском алфавите 42 буквы. 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на 16 букв больше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чем </a:t>
            </a:r>
            <a:b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немецком алфавите. Сколько букв в немецком алфавите?</a:t>
            </a:r>
            <a:endParaRPr lang="ru-RU" altLang="ru-RU" sz="28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alt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– 16 = 26 (б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3897613" y="5418294"/>
            <a:ext cx="5887435" cy="131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>
                <a:solidFill>
                  <a:schemeClr val="tx1"/>
                </a:solidFill>
              </a:rPr>
              <a:t>у себя правильность </a:t>
            </a: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решения </a:t>
            </a:r>
            <a:r>
              <a:rPr lang="ru-RU" sz="2800" b="1" i="1" dirty="0">
                <a:solidFill>
                  <a:schemeClr val="tx1"/>
                </a:solidFill>
              </a:rPr>
              <a:t>задачи.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F9D7A5-F059-48C8-BCBA-271DD5E0D345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2547570a-e5f4-4946-a4c3-82580e42479e"/>
    <ds:schemaRef ds:uri="6ee78bd2-4339-4042-adc0-bcc646419980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18618</TotalTime>
  <Words>788</Words>
  <Application>Microsoft Office PowerPoint</Application>
  <PresentationFormat>Произвольный</PresentationFormat>
  <Paragraphs>156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Calibri</vt:lpstr>
      <vt:lpstr>Arial</vt:lpstr>
      <vt:lpstr>Calibri Light</vt:lpstr>
      <vt:lpstr>Times New Roman</vt:lpstr>
      <vt:lpstr>Segoe UI Light</vt:lpstr>
      <vt:lpstr>Wingdings</vt:lpstr>
      <vt:lpstr>YS Text</vt:lpstr>
      <vt:lpstr>Тема1</vt:lpstr>
      <vt:lpstr>      Решение составных задач в II классе,  которые состоят из двух простых:  первая — на  уменьшение числа на несколько единиц  в косвенной форме, вторая — на увеличение числа  на несколько единиц в прямой форме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394</cp:revision>
  <dcterms:created xsi:type="dcterms:W3CDTF">2022-11-26T19:01:26Z</dcterms:created>
  <dcterms:modified xsi:type="dcterms:W3CDTF">2025-02-18T12:09:10Z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