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9" r:id="rId4"/>
  </p:sldMasterIdLst>
  <p:notesMasterIdLst>
    <p:notesMasterId r:id="rId23"/>
  </p:notesMasterIdLst>
  <p:handoutMasterIdLst>
    <p:handoutMasterId r:id="rId24"/>
  </p:handoutMasterIdLst>
  <p:sldIdLst>
    <p:sldId id="263" r:id="rId5"/>
    <p:sldId id="405" r:id="rId6"/>
    <p:sldId id="420" r:id="rId7"/>
    <p:sldId id="411" r:id="rId8"/>
    <p:sldId id="308" r:id="rId9"/>
    <p:sldId id="386" r:id="rId10"/>
    <p:sldId id="423" r:id="rId11"/>
    <p:sldId id="409" r:id="rId12"/>
    <p:sldId id="424" r:id="rId13"/>
    <p:sldId id="425" r:id="rId14"/>
    <p:sldId id="329" r:id="rId15"/>
    <p:sldId id="426" r:id="rId16"/>
    <p:sldId id="427" r:id="rId17"/>
    <p:sldId id="428" r:id="rId18"/>
    <p:sldId id="429" r:id="rId19"/>
    <p:sldId id="430" r:id="rId20"/>
    <p:sldId id="432" r:id="rId21"/>
    <p:sldId id="32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8AB7F-87F3-452F-8F59-0FE39E699D2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73F07-8CA7-4948-83AD-264E532E7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1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3F07-8CA7-4948-83AD-264E532E7A7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Шилова,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3105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783" y="1374295"/>
            <a:ext cx="11028219" cy="2003442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Решение составных задач, в которых одна из простых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задач — на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увеличение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 числа на несколько единиц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косвенной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 форме, а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другая —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увеличение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 числа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на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несколько единиц в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прямой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 форме, в II классе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463536" y="3554947"/>
            <a:ext cx="5277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Урок № 107, 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задание </a:t>
            </a:r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6739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2825071" y="3860583"/>
            <a:ext cx="7779480" cy="2638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tx1"/>
                </a:solidFill>
              </a:rPr>
              <a:t>проверьте друг у друга правильность решения задач 1 и 2</a:t>
            </a:r>
            <a:r>
              <a:rPr lang="ru-RU" sz="2800" b="1" i="1" dirty="0" smtClean="0">
                <a:solidFill>
                  <a:schemeClr val="tx1"/>
                </a:solidFill>
              </a:rPr>
              <a:t>.</a:t>
            </a:r>
          </a:p>
          <a:p>
            <a:endParaRPr lang="ru-RU" sz="2800" b="1" i="1" dirty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Почему условия задач 1 и 2 разные, а решения одинаковые</a:t>
            </a:r>
            <a:r>
              <a:rPr lang="ru-RU" sz="2800" b="1" i="1" dirty="0" smtClean="0">
                <a:solidFill>
                  <a:schemeClr val="tx1"/>
                </a:solidFill>
              </a:rPr>
              <a:t>?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16A91129-00D9-4786-A73D-128275329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1796835" cy="32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73E6FCE3-B17D-4C6C-BC8C-3497548A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94" y="607961"/>
            <a:ext cx="10730753" cy="29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AD47173-DC10-4AB6-B664-1E1445AB13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2" y="3860583"/>
            <a:ext cx="2194673" cy="2997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C5983C-F443-47F3-B73F-C61F3035C6AF}"/>
              </a:ext>
            </a:extLst>
          </p:cNvPr>
          <p:cNvSpPr txBox="1"/>
          <p:nvPr/>
        </p:nvSpPr>
        <p:spPr>
          <a:xfrm>
            <a:off x="1344706" y="900051"/>
            <a:ext cx="9637059" cy="2302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                                     Задача 2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8 (д.)                         1) 24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8 (д.)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+ 8 = 16 (д.)                           2) 8 + 8 = 16 (д.)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16 домов.                       Ответ: 16 домов.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400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75887" y="5889412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6"/>
            <a:ext cx="8794985" cy="44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3539"/>
      </p:ext>
    </p:extLst>
  </p:cSld>
  <p:clrMapOvr>
    <a:masterClrMapping/>
  </p:clrMapOvr>
  <p:transition spd="slow"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67391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CABF13-D464-457E-863A-43128C836E1D}"/>
              </a:ext>
            </a:extLst>
          </p:cNvPr>
          <p:cNvSpPr txBox="1"/>
          <p:nvPr/>
        </p:nvSpPr>
        <p:spPr>
          <a:xfrm>
            <a:off x="549022" y="184434"/>
            <a:ext cx="11233071" cy="5039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улице Лесной — 24 дома. Это на 16 домов меньше, чем на улице Солнечной. Сколько домов на улице Парковой, если на ней на 8 домов меньше, чем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Солнечной?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улице Лесной — 24 дома. Это на 16 домов меньше, чем на улице Солнечной. На улице Солнечной —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домов больше, чем на улице Парковой. Сколько домов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 Парковой?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7D194E7-86FA-4211-820A-555F6F381A0D}"/>
              </a:ext>
            </a:extLst>
          </p:cNvPr>
          <p:cNvSpPr/>
          <p:nvPr/>
        </p:nvSpPr>
        <p:spPr>
          <a:xfrm>
            <a:off x="922509" y="5217458"/>
            <a:ext cx="4516037" cy="1488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Вариант  </a:t>
            </a:r>
            <a:r>
              <a:rPr lang="ru-RU" sz="2800" b="1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Составьте  </a:t>
            </a:r>
            <a:r>
              <a:rPr lang="ru-RU" sz="2800" b="1" i="1" dirty="0">
                <a:solidFill>
                  <a:schemeClr val="tx1"/>
                </a:solidFill>
              </a:rPr>
              <a:t>краткую запись </a:t>
            </a:r>
            <a:r>
              <a:rPr lang="ru-RU" sz="2800" b="1" i="1" dirty="0" smtClean="0">
                <a:solidFill>
                  <a:schemeClr val="tx1"/>
                </a:solidFill>
              </a:rPr>
              <a:t> задачи  </a:t>
            </a:r>
            <a:r>
              <a:rPr lang="ru-RU" sz="2800" b="1" i="1" dirty="0" smtClean="0">
                <a:solidFill>
                  <a:srgbClr val="FF0000"/>
                </a:solidFill>
              </a:rPr>
              <a:t>4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2791528-0A31-4FC1-9478-126324CA8934}"/>
              </a:ext>
            </a:extLst>
          </p:cNvPr>
          <p:cNvSpPr/>
          <p:nvPr/>
        </p:nvSpPr>
        <p:spPr>
          <a:xfrm>
            <a:off x="6346506" y="5217457"/>
            <a:ext cx="4446495" cy="14881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Составьте  </a:t>
            </a:r>
            <a:r>
              <a:rPr lang="ru-RU" sz="2800" b="1" i="1" dirty="0">
                <a:solidFill>
                  <a:schemeClr val="tx1"/>
                </a:solidFill>
              </a:rPr>
              <a:t>краткую запись </a:t>
            </a:r>
            <a:r>
              <a:rPr lang="ru-RU" sz="2800" b="1" i="1" dirty="0" smtClean="0">
                <a:solidFill>
                  <a:schemeClr val="tx1"/>
                </a:solidFill>
              </a:rPr>
              <a:t> задачи  </a:t>
            </a:r>
            <a:r>
              <a:rPr lang="ru-RU" sz="2800" b="1" i="1" dirty="0">
                <a:solidFill>
                  <a:srgbClr val="FF0000"/>
                </a:solidFill>
              </a:rPr>
              <a:t>3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41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67391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08A1E28-B8D7-4037-9809-A8413AF11841}"/>
              </a:ext>
            </a:extLst>
          </p:cNvPr>
          <p:cNvSpPr/>
          <p:nvPr/>
        </p:nvSpPr>
        <p:spPr>
          <a:xfrm>
            <a:off x="2043953" y="4955869"/>
            <a:ext cx="7188947" cy="17556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Задание: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проверьте  </a:t>
            </a:r>
            <a:r>
              <a:rPr lang="ru-RU" sz="2800" b="1" i="1" dirty="0">
                <a:solidFill>
                  <a:schemeClr val="tx1"/>
                </a:solidFill>
              </a:rPr>
              <a:t>правильность </a:t>
            </a:r>
            <a:r>
              <a:rPr lang="ru-RU" sz="2800" b="1" i="1" dirty="0" smtClean="0">
                <a:solidFill>
                  <a:schemeClr val="tx1"/>
                </a:solidFill>
              </a:rPr>
              <a:t> составления краткой  </a:t>
            </a:r>
            <a:r>
              <a:rPr lang="ru-RU" sz="2800" b="1" i="1" dirty="0">
                <a:solidFill>
                  <a:schemeClr val="tx1"/>
                </a:solidFill>
              </a:rPr>
              <a:t>записи </a:t>
            </a:r>
            <a:r>
              <a:rPr lang="ru-RU" sz="2800" b="1" i="1" dirty="0" smtClean="0">
                <a:solidFill>
                  <a:schemeClr val="tx1"/>
                </a:solidFill>
              </a:rPr>
              <a:t> задач  </a:t>
            </a:r>
            <a:r>
              <a:rPr lang="ru-RU" sz="2800" b="1" i="1" dirty="0">
                <a:solidFill>
                  <a:schemeClr val="tx1"/>
                </a:solidFill>
              </a:rPr>
              <a:t>3 </a:t>
            </a:r>
            <a:r>
              <a:rPr lang="ru-RU" sz="2800" b="1" i="1" dirty="0" smtClean="0">
                <a:solidFill>
                  <a:schemeClr val="tx1"/>
                </a:solidFill>
              </a:rPr>
              <a:t> и  4</a:t>
            </a:r>
            <a:r>
              <a:rPr lang="ru-RU" sz="2800" b="1" i="1" dirty="0">
                <a:solidFill>
                  <a:schemeClr val="tx1"/>
                </a:solidFill>
              </a:rPr>
              <a:t>, сравните </a:t>
            </a:r>
            <a:r>
              <a:rPr lang="ru-RU" sz="2800" b="1" i="1" dirty="0" smtClean="0">
                <a:solidFill>
                  <a:schemeClr val="tx1"/>
                </a:solidFill>
              </a:rPr>
              <a:t> их</a:t>
            </a:r>
            <a:r>
              <a:rPr lang="ru-RU" sz="2800" b="1" i="1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800" b="1" i="1" dirty="0" smtClean="0">
                <a:solidFill>
                  <a:schemeClr val="tx1"/>
                </a:solidFill>
              </a:rPr>
              <a:t>- решите  </a:t>
            </a:r>
            <a:r>
              <a:rPr lang="ru-RU" sz="2800" b="1" i="1" dirty="0">
                <a:solidFill>
                  <a:schemeClr val="tx1"/>
                </a:solidFill>
              </a:rPr>
              <a:t>задачи.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3B4E47C-29FD-4787-8CE6-D0C48561136B}"/>
              </a:ext>
            </a:extLst>
          </p:cNvPr>
          <p:cNvSpPr txBox="1"/>
          <p:nvPr/>
        </p:nvSpPr>
        <p:spPr>
          <a:xfrm>
            <a:off x="905438" y="457202"/>
            <a:ext cx="8109774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Лесная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дома.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 16 домов меньше.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Парковая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на 8 домов меньше.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28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Лесная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дома.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16 домов меньше.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Солнечная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8 домов больше.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Парковая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ru-RU"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21" y1="62500" x2="9221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68" y="1275007"/>
            <a:ext cx="4904167" cy="115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1" b="94872" l="0" r="99421">
                        <a14:foregroundMark x1="80695" y1="42308" x2="80695" y2="4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450919"/>
            <a:ext cx="4933950" cy="140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373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67391" y="588659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3756211" y="4052046"/>
            <a:ext cx="6544235" cy="25280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marL="457200" indent="-457200" algn="ctr">
              <a:buFontTx/>
              <a:buChar char="-"/>
            </a:pPr>
            <a:r>
              <a:rPr lang="ru-RU" sz="2800" b="1" i="1" dirty="0">
                <a:solidFill>
                  <a:schemeClr val="tx1"/>
                </a:solidFill>
              </a:rPr>
              <a:t>проверьте друг у друга правильность решения задач 3 и 4.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 Почему условия задач 3 и 4 разные, а решения одинаковые?</a:t>
            </a:r>
          </a:p>
          <a:p>
            <a:pPr marL="457200" indent="-457200" algn="ctr">
              <a:buFontTx/>
              <a:buChar char="-"/>
            </a:pP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16A91129-00D9-4786-A73D-128275329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1796835" cy="32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73E6FCE3-B17D-4C6C-BC8C-3497548A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94" y="607961"/>
            <a:ext cx="10730753" cy="29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AD47173-DC10-4AB6-B664-1E1445AB13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2" y="3869547"/>
            <a:ext cx="2194673" cy="2997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C5983C-F443-47F3-B73F-C61F3035C6AF}"/>
              </a:ext>
            </a:extLst>
          </p:cNvPr>
          <p:cNvSpPr txBox="1"/>
          <p:nvPr/>
        </p:nvSpPr>
        <p:spPr>
          <a:xfrm>
            <a:off x="1344706" y="900051"/>
            <a:ext cx="9637059" cy="227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Задача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+ 16 = 40 (д.)                         1) 24 + 16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(д.)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= 32 (д.)                           2) 40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= 32 (д.)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дома.                           Ответ: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дома.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674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67391" y="588941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6"/>
            <a:ext cx="8794985" cy="44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92706"/>
      </p:ext>
    </p:extLst>
  </p:cSld>
  <p:clrMapOvr>
    <a:masterClrMapping/>
  </p:clrMapOvr>
  <p:transition spd="slow"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67391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3227294" y="5771923"/>
            <a:ext cx="5713506" cy="10336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</a:rPr>
              <a:t>у себя знание правил.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0" y="32706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831180" y="970909"/>
            <a:ext cx="10650363" cy="3386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задаче одна величина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8AF29E-01FB-4C5F-BC66-F765E79FB91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68500"/>
            <a:ext cx="5270500" cy="1384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CCE462-0A61-4215-97F9-408067B92DC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56100"/>
            <a:ext cx="5270500" cy="12599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4259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67391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832846" y="5771924"/>
            <a:ext cx="7035054" cy="920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- проверьте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  </a:t>
            </a:r>
            <a:r>
              <a:rPr lang="ru-RU" sz="2800" b="1" i="1" dirty="0">
                <a:solidFill>
                  <a:schemeClr val="tx1"/>
                </a:solidFill>
              </a:rPr>
              <a:t>у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друга 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0" y="32706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977154" y="1086075"/>
            <a:ext cx="10636459" cy="4052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задаче одна величина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8AF29E-01FB-4C5F-BC66-F765E79FB91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2780"/>
            <a:ext cx="5181600" cy="11483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CCE462-0A61-4215-97F9-408067B92DC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67726"/>
            <a:ext cx="5181600" cy="11483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603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434689" y="281270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760" y="1245793"/>
            <a:ext cx="442212" cy="7258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6739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0" y="48009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364772" y="1245792"/>
            <a:ext cx="8951241" cy="112431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Запомнили ли вы,</a:t>
            </a:r>
            <a:r>
              <a:rPr lang="ru-RU" sz="2400" dirty="0"/>
              <a:t> </a:t>
            </a:r>
            <a:r>
              <a:rPr lang="ru-RU" sz="2400" b="1" dirty="0"/>
              <a:t>что происходит с другой величиной в задаче, </a:t>
            </a:r>
            <a:r>
              <a:rPr lang="ru-RU" sz="2400" b="1" dirty="0" smtClean="0"/>
              <a:t>если одна </a:t>
            </a:r>
            <a:r>
              <a:rPr lang="ru-RU" sz="2400" b="1" dirty="0"/>
              <a:t>величина на несколько единиц </a:t>
            </a:r>
            <a:r>
              <a:rPr lang="ru-RU" sz="2400" b="1" dirty="0" smtClean="0"/>
              <a:t>меньше (больше)?</a:t>
            </a:r>
            <a:endParaRPr lang="ru-RU" sz="24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3239426" y="2698042"/>
            <a:ext cx="7134620" cy="11617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Возникали ли у вас трудности при самостоятельном  решении составной задачи?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4179772"/>
            <a:ext cx="382530" cy="3691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3746283" y="4179772"/>
            <a:ext cx="7192899" cy="133877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необходимо сделать, чтобы устранить все затруднения, которые возникли при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решении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составной задачи?</a:t>
            </a:r>
          </a:p>
        </p:txBody>
      </p:sp>
    </p:spTree>
    <p:extLst>
      <p:ext uri="{BB962C8B-B14F-4D97-AF65-F5344CB8AC3E}">
        <p14:creationId xmlns:p14="http://schemas.microsoft.com/office/powerpoint/2010/main" val="24924632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4473387" y="4724400"/>
            <a:ext cx="5534213" cy="1299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прочитайте  </a:t>
            </a:r>
            <a:r>
              <a:rPr lang="ru-RU" sz="2800" b="1" i="1" dirty="0">
                <a:solidFill>
                  <a:schemeClr val="tx1"/>
                </a:solidFill>
              </a:rPr>
              <a:t>и </a:t>
            </a:r>
            <a:r>
              <a:rPr lang="ru-RU" sz="2800" b="1" i="1" dirty="0" smtClean="0">
                <a:solidFill>
                  <a:schemeClr val="tx1"/>
                </a:solidFill>
              </a:rPr>
              <a:t>решите задачу.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3B10BF5-5758-4FA4-AC16-2B2CF8EAEA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272118"/>
            <a:ext cx="2194673" cy="30997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805704-8C14-4459-9FD5-0F790A58D017}"/>
              </a:ext>
            </a:extLst>
          </p:cNvPr>
          <p:cNvSpPr txBox="1"/>
          <p:nvPr/>
        </p:nvSpPr>
        <p:spPr>
          <a:xfrm>
            <a:off x="265037" y="1563477"/>
            <a:ext cx="26574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82CACDE-292F-476D-B71A-31AD7EC886CA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38369" y="712278"/>
            <a:ext cx="9045761" cy="29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62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4433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2585883" y="4869648"/>
            <a:ext cx="8463117" cy="1564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</a:rPr>
              <a:t>у себя правильность решения задачи.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16A91129-00D9-4786-A73D-128275329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1796835" cy="32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73E6FCE3-B17D-4C6C-BC8C-3497548A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6871" y="-118456"/>
            <a:ext cx="3497730" cy="441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 + 16 = 40 (д.)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 + 8 = 48 (д.)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48 домов.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AD47173-DC10-4AB6-B664-1E1445AB13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2" y="3860583"/>
            <a:ext cx="2194673" cy="29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7632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B504EE13-0CAB-4BCB-BEDC-ADDA0BF16049}"/>
              </a:ext>
            </a:extLst>
          </p:cNvPr>
          <p:cNvSpPr/>
          <p:nvPr/>
        </p:nvSpPr>
        <p:spPr>
          <a:xfrm>
            <a:off x="2608729" y="4751293"/>
            <a:ext cx="9161930" cy="642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</a:endParaRP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На какое слово прежде всего надо обратить внимание? </a:t>
            </a:r>
          </a:p>
          <a:p>
            <a:endParaRPr lang="ru-RU" sz="2800" b="1" i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50242" y="5873873"/>
            <a:ext cx="39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1D0787-E453-4E34-9623-D3549D65979F}"/>
              </a:ext>
            </a:extLst>
          </p:cNvPr>
          <p:cNvSpPr txBox="1"/>
          <p:nvPr/>
        </p:nvSpPr>
        <p:spPr>
          <a:xfrm>
            <a:off x="796995" y="402672"/>
            <a:ext cx="9691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ru-RU" sz="2800" b="1" dirty="0">
                <a:solidFill>
                  <a:srgbClr val="FF0000"/>
                </a:solidFill>
              </a:rPr>
              <a:t>Работа над ошибками при </a:t>
            </a:r>
            <a:r>
              <a:rPr lang="ru-RU" sz="2800" b="1" dirty="0" smtClean="0">
                <a:solidFill>
                  <a:srgbClr val="FF0000"/>
                </a:solidFill>
              </a:rPr>
              <a:t>решении </a:t>
            </a:r>
            <a:r>
              <a:rPr lang="ru-RU" sz="2800" b="1" dirty="0">
                <a:solidFill>
                  <a:srgbClr val="FF0000"/>
                </a:solidFill>
              </a:rPr>
              <a:t>задачи (задание 5)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8404B8-6C97-4BCD-922D-3D012B4F7CDB}"/>
              </a:ext>
            </a:extLst>
          </p:cNvPr>
          <p:cNvSpPr txBox="1"/>
          <p:nvPr/>
        </p:nvSpPr>
        <p:spPr>
          <a:xfrm>
            <a:off x="932330" y="963998"/>
            <a:ext cx="10444172" cy="280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шибка в выборе первого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выполнить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сложения: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+ 16 = 40 (д.)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выполнили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вычитания:</a:t>
            </a:r>
            <a:endParaRPr lang="ru-RU" sz="2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– 16 = 8 (д.)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Лесная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дома.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 16  домов меньше.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Солнечная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D4FEC67-F42D-415E-86B4-15B799EDD6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" y="3428999"/>
            <a:ext cx="2378262" cy="334878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37" b="87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76250" y="2827670"/>
            <a:ext cx="3036300" cy="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990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2770094"/>
            <a:ext cx="2375637" cy="3760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44336" y="59008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4571999" y="4877145"/>
            <a:ext cx="5892801" cy="11202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проверьте у </a:t>
            </a:r>
            <a:r>
              <a:rPr lang="ru-RU" sz="2800" b="1" i="1" dirty="0">
                <a:solidFill>
                  <a:schemeClr val="tx1"/>
                </a:solidFill>
              </a:rPr>
              <a:t>себя знание правила.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977154" y="1086075"/>
            <a:ext cx="10892117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другая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EF288C-42AE-4BEC-A803-47D8929A13F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42" y="2519082"/>
            <a:ext cx="5181600" cy="18198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8333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2850776"/>
            <a:ext cx="2427538" cy="3680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44336" y="59008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977154" y="1086075"/>
            <a:ext cx="10892117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другая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EF288C-42AE-4BEC-A803-47D8929A13F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42" y="2519082"/>
            <a:ext cx="5181600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FD0A936-42F5-421C-AB29-304C14275DDC}"/>
              </a:ext>
            </a:extLst>
          </p:cNvPr>
          <p:cNvSpPr/>
          <p:nvPr/>
        </p:nvSpPr>
        <p:spPr>
          <a:xfrm>
            <a:off x="3236259" y="4805082"/>
            <a:ext cx="6893859" cy="1299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- 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3167285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44336" y="58820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549022" y="3779079"/>
            <a:ext cx="5143566" cy="2245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</a:t>
            </a:r>
            <a:r>
              <a:rPr lang="ru-RU" sz="2800" b="1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Измените </a:t>
            </a:r>
            <a:r>
              <a:rPr lang="ru-RU" sz="2800" b="1" i="1" dirty="0">
                <a:solidFill>
                  <a:schemeClr val="tx1"/>
                </a:solidFill>
              </a:rPr>
              <a:t>условие задачи, чтобы в </a:t>
            </a:r>
            <a:r>
              <a:rPr lang="ru-RU" sz="2800" b="1" i="1" dirty="0">
                <a:solidFill>
                  <a:srgbClr val="FF0000"/>
                </a:solidFill>
              </a:rPr>
              <a:t>первом действии </a:t>
            </a:r>
            <a:r>
              <a:rPr lang="ru-RU" sz="2800" b="1" i="1" dirty="0">
                <a:solidFill>
                  <a:schemeClr val="tx1"/>
                </a:solidFill>
              </a:rPr>
              <a:t>надо было выполнить действие </a:t>
            </a:r>
            <a:r>
              <a:rPr lang="ru-RU" sz="2800" b="1" i="1" dirty="0">
                <a:solidFill>
                  <a:srgbClr val="FF0000"/>
                </a:solidFill>
              </a:rPr>
              <a:t>вычитания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82CACDE-292F-476D-B71A-31AD7EC886C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3177" y="349625"/>
            <a:ext cx="9895190" cy="272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2B6C3AF-02AF-48E9-B953-C8DE8CD42D24}"/>
              </a:ext>
            </a:extLst>
          </p:cNvPr>
          <p:cNvSpPr/>
          <p:nvPr/>
        </p:nvSpPr>
        <p:spPr>
          <a:xfrm>
            <a:off x="5964801" y="3779079"/>
            <a:ext cx="5143566" cy="2245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</a:t>
            </a:r>
            <a:r>
              <a:rPr lang="ru-RU" sz="28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Измените </a:t>
            </a:r>
            <a:r>
              <a:rPr lang="ru-RU" sz="2800" b="1" i="1" dirty="0">
                <a:solidFill>
                  <a:schemeClr val="tx1"/>
                </a:solidFill>
              </a:rPr>
              <a:t>условие задачи, чтобы во </a:t>
            </a:r>
            <a:r>
              <a:rPr lang="ru-RU" sz="2800" b="1" i="1" dirty="0">
                <a:solidFill>
                  <a:srgbClr val="FF0000"/>
                </a:solidFill>
              </a:rPr>
              <a:t>втором действии </a:t>
            </a:r>
            <a:r>
              <a:rPr lang="ru-RU" sz="2800" b="1" i="1" dirty="0">
                <a:solidFill>
                  <a:schemeClr val="tx1"/>
                </a:solidFill>
              </a:rPr>
              <a:t>надо было выполнить действие </a:t>
            </a:r>
            <a:r>
              <a:rPr lang="ru-RU" sz="2800" b="1" i="1" dirty="0">
                <a:solidFill>
                  <a:srgbClr val="FF0000"/>
                </a:solidFill>
              </a:rPr>
              <a:t>вычитания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195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44336" y="59008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CABF13-D464-457E-863A-43128C836E1D}"/>
              </a:ext>
            </a:extLst>
          </p:cNvPr>
          <p:cNvSpPr txBox="1"/>
          <p:nvPr/>
        </p:nvSpPr>
        <p:spPr>
          <a:xfrm>
            <a:off x="257578" y="367553"/>
            <a:ext cx="11531306" cy="3986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1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улице Лесной — 24 дома, а на улице Солнечной — на 16 домов меньше. Сколько домов на улице Парковой, если на ней на 8 домов больше, чем на Солнечной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улице Лесной — 24 дома. Это на 16 домов больше, чем на улице Солнечной. Сколько домов на улице Парковой, если на ней на 8 домов больше, чем на Солнечной?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7D194E7-86FA-4211-820A-555F6F381A0D}"/>
              </a:ext>
            </a:extLst>
          </p:cNvPr>
          <p:cNvSpPr/>
          <p:nvPr/>
        </p:nvSpPr>
        <p:spPr>
          <a:xfrm>
            <a:off x="904622" y="4848410"/>
            <a:ext cx="4516037" cy="16405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</a:t>
            </a:r>
            <a:r>
              <a:rPr lang="ru-RU" sz="2800" b="1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Составьте  </a:t>
            </a:r>
            <a:r>
              <a:rPr lang="ru-RU" sz="2800" b="1" i="1" dirty="0">
                <a:solidFill>
                  <a:schemeClr val="tx1"/>
                </a:solidFill>
              </a:rPr>
              <a:t>краткую запись задачи </a:t>
            </a:r>
            <a:r>
              <a:rPr lang="ru-RU" sz="2800" b="1" i="1" dirty="0">
                <a:solidFill>
                  <a:srgbClr val="FF0000"/>
                </a:solidFill>
              </a:rPr>
              <a:t>1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2791528-0A31-4FC1-9478-126324CA8934}"/>
              </a:ext>
            </a:extLst>
          </p:cNvPr>
          <p:cNvSpPr/>
          <p:nvPr/>
        </p:nvSpPr>
        <p:spPr>
          <a:xfrm>
            <a:off x="6072241" y="4849905"/>
            <a:ext cx="4625042" cy="16405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</a:t>
            </a:r>
            <a:r>
              <a:rPr lang="ru-RU" sz="28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Составьте  </a:t>
            </a:r>
            <a:r>
              <a:rPr lang="ru-RU" sz="2800" b="1" i="1" dirty="0">
                <a:solidFill>
                  <a:schemeClr val="tx1"/>
                </a:solidFill>
              </a:rPr>
              <a:t>краткую запись задачи </a:t>
            </a:r>
            <a:r>
              <a:rPr lang="ru-RU" sz="2800" b="1" i="1" dirty="0">
                <a:solidFill>
                  <a:srgbClr val="FF0000"/>
                </a:solidFill>
              </a:rPr>
              <a:t>2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02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44336" y="59008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08A1E28-B8D7-4037-9809-A8413AF11841}"/>
              </a:ext>
            </a:extLst>
          </p:cNvPr>
          <p:cNvSpPr/>
          <p:nvPr/>
        </p:nvSpPr>
        <p:spPr>
          <a:xfrm>
            <a:off x="2610015" y="4847722"/>
            <a:ext cx="7025755" cy="18195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Задание: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проверьте правильность </a:t>
            </a:r>
            <a:r>
              <a:rPr lang="ru-RU" sz="2800" b="1" i="1" dirty="0">
                <a:solidFill>
                  <a:schemeClr val="tx1"/>
                </a:solidFill>
              </a:rPr>
              <a:t>составления кратких записей задач 1 и 2, сравните их;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решите </a:t>
            </a:r>
            <a:r>
              <a:rPr lang="ru-RU" sz="2800" b="1" i="1" dirty="0">
                <a:solidFill>
                  <a:schemeClr val="tx1"/>
                </a:solidFill>
              </a:rPr>
              <a:t>задачи.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3B4E47C-29FD-4787-8CE6-D0C48561136B}"/>
              </a:ext>
            </a:extLst>
          </p:cNvPr>
          <p:cNvSpPr txBox="1"/>
          <p:nvPr/>
        </p:nvSpPr>
        <p:spPr>
          <a:xfrm>
            <a:off x="1299502" y="346229"/>
            <a:ext cx="973567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Задача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Лесная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дома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на 16 домов меньше.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Парковая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на 8 домов больше.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Задача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Лесная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дома.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16 домов больше.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Солнечная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Парковая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?, на 8 домов больше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891" l="0" r="100000">
                        <a14:foregroundMark x1="88047" y1="91971" x2="88047" y2="91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56" y="1290638"/>
            <a:ext cx="3267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221" y1="62500" x2="9221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94" y="3362191"/>
            <a:ext cx="4648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1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2547570a-e5f4-4946-a4c3-82580e42479e"/>
    <ds:schemaRef ds:uri="6ee78bd2-4339-4042-adc0-bcc64641998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18022</TotalTime>
  <Words>816</Words>
  <Application>Microsoft Office PowerPoint</Application>
  <PresentationFormat>Произвольный</PresentationFormat>
  <Paragraphs>164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  Решение составных задач, в которых одна из простых  задач — на увеличение числа на несколько единиц  в косвенной форме, а другая — на увеличение числа  на несколько единиц в прямой форме, в II классе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406</cp:revision>
  <dcterms:created xsi:type="dcterms:W3CDTF">2022-11-26T19:01:26Z</dcterms:created>
  <dcterms:modified xsi:type="dcterms:W3CDTF">2025-01-17T11:57:19Z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