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5321300" cy="37719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Arimo Bold" panose="020B0604020202020204" charset="0"/>
      <p:regular r:id="rId18"/>
    </p:embeddedFont>
    <p:embeddedFont>
      <p:font typeface="Horizon" panose="020B0604020202020204" charset="0"/>
      <p:regular r:id="rId19"/>
    </p:embeddedFont>
    <p:embeddedFont>
      <p:font typeface="Arimo" panose="020B0604020202020204" charset="0"/>
      <p:regular r:id="rId20"/>
    </p:embeddedFont>
    <p:embeddedFont>
      <p:font typeface="Arimo Italics" panose="020B0604020202020204" charset="0"/>
      <p:regular r:id="rId21"/>
    </p:embeddedFont>
    <p:embeddedFont>
      <p:font typeface="Open Sans" panose="020B0604020202020204" charset="0"/>
      <p:regular r:id="rId22"/>
    </p:embeddedFont>
    <p:embeddedFont>
      <p:font typeface="Squartiqa" panose="020B0604020202020204" charset="0"/>
      <p:regular r:id="rId23"/>
    </p:embeddedFont>
    <p:embeddedFont>
      <p:font typeface="Arial Black" panose="020B0A04020102020204" pitchFamily="34" charset="0"/>
      <p:bold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676" autoAdjust="0"/>
    <p:restoredTop sz="94622" autoAdjust="0"/>
  </p:normalViewPr>
  <p:slideViewPr>
    <p:cSldViewPr>
      <p:cViewPr varScale="1">
        <p:scale>
          <a:sx n="127" d="100"/>
          <a:sy n="127" d="100"/>
        </p:scale>
        <p:origin x="-154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11" Type="http://schemas.openxmlformats.org/officeDocument/2006/relationships/image" Target="../media/image40.png"/><Relationship Id="rId5" Type="http://schemas.openxmlformats.org/officeDocument/2006/relationships/image" Target="../media/image37.png"/><Relationship Id="rId10" Type="http://schemas.openxmlformats.org/officeDocument/2006/relationships/image" Target="../media/image39.png"/><Relationship Id="rId4" Type="http://schemas.openxmlformats.org/officeDocument/2006/relationships/image" Target="../media/image36.png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20.png"/><Relationship Id="rId7" Type="http://schemas.openxmlformats.org/officeDocument/2006/relationships/image" Target="../media/image42.svg"/><Relationship Id="rId12" Type="http://schemas.openxmlformats.org/officeDocument/2006/relationships/image" Target="../media/image31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37.svg"/><Relationship Id="rId5" Type="http://schemas.openxmlformats.org/officeDocument/2006/relationships/image" Target="../media/image41.png"/><Relationship Id="rId10" Type="http://schemas.openxmlformats.org/officeDocument/2006/relationships/image" Target="../media/image37.png"/><Relationship Id="rId4" Type="http://schemas.openxmlformats.org/officeDocument/2006/relationships/image" Target="../media/image23.svg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5" Type="http://schemas.openxmlformats.org/officeDocument/2006/relationships/image" Target="../media/image20.png"/><Relationship Id="rId4" Type="http://schemas.openxmlformats.org/officeDocument/2006/relationships/image" Target="../media/image2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7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5324475" cy="3771900"/>
          </a:xfrm>
          <a:custGeom>
            <a:avLst/>
            <a:gdLst/>
            <a:ahLst/>
            <a:cxnLst/>
            <a:rect l="l" t="t" r="r" b="b"/>
            <a:pathLst>
              <a:path w="5324475" h="3771900">
                <a:moveTo>
                  <a:pt x="0" y="0"/>
                </a:moveTo>
                <a:lnTo>
                  <a:pt x="5324475" y="0"/>
                </a:lnTo>
                <a:lnTo>
                  <a:pt x="5324475" y="3771900"/>
                </a:lnTo>
                <a:lnTo>
                  <a:pt x="0" y="37719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46" t="-5136" r="-2212" b="-535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30082" y="691677"/>
            <a:ext cx="4731068" cy="2643877"/>
          </a:xfrm>
          <a:custGeom>
            <a:avLst/>
            <a:gdLst/>
            <a:ahLst/>
            <a:cxnLst/>
            <a:rect l="l" t="t" r="r" b="b"/>
            <a:pathLst>
              <a:path w="4731068" h="2643877">
                <a:moveTo>
                  <a:pt x="0" y="0"/>
                </a:moveTo>
                <a:lnTo>
                  <a:pt x="4731068" y="0"/>
                </a:lnTo>
                <a:lnTo>
                  <a:pt x="4731068" y="2643877"/>
                </a:lnTo>
                <a:lnTo>
                  <a:pt x="0" y="26438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" r="-7"/>
            </a:stretch>
          </a:blipFill>
        </p:spPr>
      </p:sp>
      <p:sp>
        <p:nvSpPr>
          <p:cNvPr id="4" name="TextBox 4"/>
          <p:cNvSpPr txBox="1"/>
          <p:nvPr/>
        </p:nvSpPr>
        <p:spPr>
          <a:xfrm rot="-936810">
            <a:off x="-413800" y="751255"/>
            <a:ext cx="5013265" cy="1045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59"/>
              </a:lnSpc>
            </a:pPr>
            <a:r>
              <a:rPr lang="en-US" sz="3599" b="1" dirty="0">
                <a:solidFill>
                  <a:srgbClr val="FBEB04"/>
                </a:solidFill>
                <a:latin typeface="Times New Roman" panose="02020603050405020304" pitchFamily="18" charset="0"/>
                <a:ea typeface="Horizon"/>
                <a:cs typeface="Times New Roman" panose="02020603050405020304" pitchFamily="18" charset="0"/>
                <a:sym typeface="Horizon"/>
              </a:rPr>
              <a:t>БЕЛОРУССКИЙ</a:t>
            </a:r>
          </a:p>
          <a:p>
            <a:pPr algn="ctr">
              <a:lnSpc>
                <a:spcPts val="3959"/>
              </a:lnSpc>
            </a:pPr>
            <a:r>
              <a:rPr lang="en-US" sz="3599" b="1" dirty="0">
                <a:solidFill>
                  <a:srgbClr val="FBEB04"/>
                </a:solidFill>
                <a:latin typeface="Times New Roman" panose="02020603050405020304" pitchFamily="18" charset="0"/>
                <a:ea typeface="Horizon"/>
                <a:cs typeface="Times New Roman" panose="02020603050405020304" pitchFamily="18" charset="0"/>
                <a:sym typeface="Horizon"/>
              </a:rPr>
              <a:t>КАРТОФЕЛЬ </a:t>
            </a:r>
            <a:r>
              <a:rPr lang="ru-RU" sz="3599" b="1" dirty="0" smtClean="0">
                <a:solidFill>
                  <a:srgbClr val="FBEB04"/>
                </a:solidFill>
                <a:latin typeface="Times New Roman" panose="02020603050405020304" pitchFamily="18" charset="0"/>
                <a:ea typeface="Horizon"/>
                <a:cs typeface="Times New Roman" panose="02020603050405020304" pitchFamily="18" charset="0"/>
                <a:sym typeface="Horizon"/>
              </a:rPr>
              <a:t>—</a:t>
            </a:r>
            <a:r>
              <a:rPr lang="en-US" sz="3599" b="1" dirty="0" smtClean="0">
                <a:solidFill>
                  <a:srgbClr val="FBEB04"/>
                </a:solidFill>
                <a:latin typeface="Times New Roman" panose="02020603050405020304" pitchFamily="18" charset="0"/>
                <a:ea typeface="Horizon"/>
                <a:cs typeface="Times New Roman" panose="02020603050405020304" pitchFamily="18" charset="0"/>
                <a:sym typeface="Horizon"/>
              </a:rPr>
              <a:t> </a:t>
            </a:r>
            <a:endParaRPr lang="en-US" sz="3599" b="1" dirty="0">
              <a:solidFill>
                <a:srgbClr val="FBEB04"/>
              </a:solidFill>
              <a:latin typeface="Times New Roman" panose="02020603050405020304" pitchFamily="18" charset="0"/>
              <a:ea typeface="Horizon"/>
              <a:cs typeface="Times New Roman" panose="02020603050405020304" pitchFamily="18" charset="0"/>
              <a:sym typeface="Horizon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0" y="2170078"/>
            <a:ext cx="5061150" cy="948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707"/>
              </a:lnSpc>
            </a:pPr>
            <a:r>
              <a:rPr lang="en-US" sz="3599" b="1" dirty="0">
                <a:solidFill>
                  <a:srgbClr val="FFFFFF"/>
                </a:solidFill>
                <a:latin typeface="Times New Roman" panose="02020603050405020304" pitchFamily="18" charset="0"/>
                <a:ea typeface="Horizon"/>
                <a:cs typeface="Times New Roman" panose="02020603050405020304" pitchFamily="18" charset="0"/>
                <a:sym typeface="Horizon"/>
              </a:rPr>
              <a:t>БРЕНД  КАЧЕСТВА  </a:t>
            </a:r>
          </a:p>
          <a:p>
            <a:pPr algn="ctr">
              <a:lnSpc>
                <a:spcPts val="3707"/>
              </a:lnSpc>
            </a:pPr>
            <a:r>
              <a:rPr lang="en-US" sz="3599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Horizon"/>
                <a:cs typeface="Times New Roman" panose="02020603050405020304" pitchFamily="18" charset="0"/>
                <a:sym typeface="Horizon"/>
              </a:rPr>
              <a:t>И</a:t>
            </a:r>
            <a:r>
              <a:rPr lang="ru-RU" sz="3599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Horizon"/>
                <a:cs typeface="Times New Roman" panose="02020603050405020304" pitchFamily="18" charset="0"/>
                <a:sym typeface="Horizon"/>
              </a:rPr>
              <a:t> </a:t>
            </a:r>
            <a:r>
              <a:rPr lang="en-US" sz="3599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Horizon"/>
                <a:cs typeface="Times New Roman" panose="02020603050405020304" pitchFamily="18" charset="0"/>
                <a:sym typeface="Horizon"/>
              </a:rPr>
              <a:t> </a:t>
            </a:r>
            <a:r>
              <a:rPr lang="en-US" sz="3599" b="1" dirty="0">
                <a:solidFill>
                  <a:srgbClr val="FFFFFF"/>
                </a:solidFill>
                <a:latin typeface="Times New Roman" panose="02020603050405020304" pitchFamily="18" charset="0"/>
                <a:ea typeface="Horizon"/>
                <a:cs typeface="Times New Roman" panose="02020603050405020304" pitchFamily="18" charset="0"/>
                <a:sym typeface="Horizon"/>
              </a:rPr>
              <a:t>ВКУСА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5324475" cy="3771900"/>
          </a:xfrm>
          <a:custGeom>
            <a:avLst/>
            <a:gdLst/>
            <a:ahLst/>
            <a:cxnLst/>
            <a:rect l="l" t="t" r="r" b="b"/>
            <a:pathLst>
              <a:path w="5324475" h="3771900">
                <a:moveTo>
                  <a:pt x="0" y="0"/>
                </a:moveTo>
                <a:lnTo>
                  <a:pt x="5324475" y="0"/>
                </a:lnTo>
                <a:lnTo>
                  <a:pt x="5324475" y="3771900"/>
                </a:lnTo>
                <a:lnTo>
                  <a:pt x="0" y="37719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46" t="-48103" r="-2212" b="-4831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94734" y="856259"/>
            <a:ext cx="431007" cy="431007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9FAF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9"/>
                </a:lnSpc>
              </a:pPr>
              <a:r>
                <a:rPr lang="en-US" sz="999" b="1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1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59470" y="1328762"/>
            <a:ext cx="501535" cy="431007"/>
            <a:chOff x="0" y="0"/>
            <a:chExt cx="812800" cy="6985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99DFE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9"/>
                </a:lnSpc>
              </a:pPr>
              <a:r>
                <a:rPr lang="en-US" sz="999" b="1" dirty="0">
                  <a:solidFill>
                    <a:srgbClr val="FFFFFF"/>
                  </a:solidFill>
                  <a:latin typeface="Arial" panose="020B0604020202020204" pitchFamily="34" charset="0"/>
                  <a:ea typeface="Squartiqa"/>
                  <a:cs typeface="Arial" panose="020B0604020202020204" pitchFamily="34" charset="0"/>
                  <a:sym typeface="Squartiqa"/>
                </a:rPr>
                <a:t>?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94734" y="1797869"/>
            <a:ext cx="431007" cy="431007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9"/>
                </a:lnSpc>
              </a:pPr>
              <a:r>
                <a:rPr lang="en-US" sz="999" b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3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59470" y="2266976"/>
            <a:ext cx="501535" cy="431007"/>
            <a:chOff x="0" y="0"/>
            <a:chExt cx="812800" cy="6985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99DFEC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114300" y="-19050"/>
              <a:ext cx="5842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9"/>
                </a:lnSpc>
              </a:pPr>
              <a:r>
                <a:rPr lang="en-US" sz="999" b="1">
                  <a:solidFill>
                    <a:srgbClr val="FFFFFF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4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183386" y="2538017"/>
            <a:ext cx="431007" cy="431007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9"/>
                </a:lnSpc>
              </a:pPr>
              <a:r>
                <a:rPr lang="en-US" sz="999" dirty="0">
                  <a:solidFill>
                    <a:srgbClr val="000000"/>
                  </a:solidFill>
                  <a:latin typeface="Arial Black" panose="020B0A04020102020204" pitchFamily="34" charset="0"/>
                  <a:ea typeface="Squartiqa"/>
                  <a:cs typeface="Squartiqa"/>
                  <a:sym typeface="Squartiqa"/>
                </a:rPr>
                <a:t>?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557241" y="2799684"/>
            <a:ext cx="501535" cy="431007"/>
            <a:chOff x="0" y="0"/>
            <a:chExt cx="812800" cy="6985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99DFEC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114300" y="-19050"/>
              <a:ext cx="5842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9"/>
                </a:lnSpc>
              </a:pPr>
              <a:r>
                <a:rPr lang="en-US" sz="999" b="1">
                  <a:solidFill>
                    <a:srgbClr val="FFFFFF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6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990099" y="2538017"/>
            <a:ext cx="431007" cy="431007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9"/>
                </a:lnSpc>
              </a:pPr>
              <a:r>
                <a:rPr lang="en-US" sz="999" b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7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2349249" y="2266976"/>
            <a:ext cx="501535" cy="431007"/>
            <a:chOff x="0" y="0"/>
            <a:chExt cx="812800" cy="6985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99DFEC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114300" y="-19050"/>
              <a:ext cx="5842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9"/>
                </a:lnSpc>
              </a:pPr>
              <a:r>
                <a:rPr lang="en-US" sz="999" b="1">
                  <a:solidFill>
                    <a:srgbClr val="FFFFFF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8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2782108" y="2051473"/>
            <a:ext cx="431007" cy="431007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9"/>
                </a:lnSpc>
              </a:pPr>
              <a:r>
                <a:rPr lang="en-US" sz="999" b="1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9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2711579" y="1582366"/>
            <a:ext cx="501535" cy="431007"/>
            <a:chOff x="0" y="0"/>
            <a:chExt cx="812800" cy="6985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99DFEC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114300" y="-19050"/>
              <a:ext cx="5842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9"/>
                </a:lnSpc>
              </a:pPr>
              <a:r>
                <a:rPr lang="en-US" sz="999" b="1">
                  <a:solidFill>
                    <a:srgbClr val="FFFFFF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10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2746844" y="1113259"/>
            <a:ext cx="431007" cy="431007"/>
            <a:chOff x="0" y="0"/>
            <a:chExt cx="812800" cy="8128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5" name="TextBox 35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9"/>
                </a:lnSpc>
              </a:pPr>
              <a:r>
                <a:rPr lang="en-US" sz="999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11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3094469" y="856259"/>
            <a:ext cx="501535" cy="431007"/>
            <a:chOff x="0" y="0"/>
            <a:chExt cx="812800" cy="6985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99DFEC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9"/>
                </a:lnSpc>
              </a:pPr>
              <a:r>
                <a:rPr lang="en-US" sz="999" dirty="0" smtClean="0">
                  <a:solidFill>
                    <a:srgbClr val="FFFFFF"/>
                  </a:solidFill>
                  <a:latin typeface="Arial Black" panose="020B0A04020102020204" pitchFamily="34" charset="0"/>
                  <a:ea typeface="Squartiqa"/>
                  <a:cs typeface="Squartiqa"/>
                  <a:sym typeface="Squartiqa"/>
                </a:rPr>
                <a:t>?</a:t>
              </a:r>
              <a:endParaRPr lang="en-US" sz="999" dirty="0">
                <a:solidFill>
                  <a:srgbClr val="FFFFFF"/>
                </a:solidFill>
                <a:latin typeface="Arial Black" panose="020B0A04020102020204" pitchFamily="34" charset="0"/>
                <a:ea typeface="Squartiqa"/>
                <a:cs typeface="Squartiqa"/>
                <a:sym typeface="Squartiqa"/>
              </a:endParaRP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3556139" y="640755"/>
            <a:ext cx="431007" cy="431007"/>
            <a:chOff x="0" y="0"/>
            <a:chExt cx="812800" cy="81280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1" name="TextBox 41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9"/>
                </a:lnSpc>
              </a:pPr>
              <a:r>
                <a:rPr lang="en-US" sz="999" b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13</a:t>
              </a:r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3932575" y="425252"/>
            <a:ext cx="501535" cy="431007"/>
            <a:chOff x="0" y="0"/>
            <a:chExt cx="812800" cy="698500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99DFEC"/>
            </a:solidFill>
          </p:spPr>
        </p:sp>
        <p:sp>
          <p:nvSpPr>
            <p:cNvPr id="44" name="TextBox 44"/>
            <p:cNvSpPr txBox="1"/>
            <p:nvPr/>
          </p:nvSpPr>
          <p:spPr>
            <a:xfrm>
              <a:off x="114300" y="-19050"/>
              <a:ext cx="5842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9"/>
                </a:lnSpc>
              </a:pPr>
              <a:r>
                <a:rPr lang="en-US" sz="999" b="1">
                  <a:solidFill>
                    <a:srgbClr val="FFFFFF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14</a:t>
              </a:r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4330861" y="729771"/>
            <a:ext cx="431007" cy="431007"/>
            <a:chOff x="0" y="0"/>
            <a:chExt cx="812800" cy="812800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7" name="TextBox 47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9"/>
                </a:lnSpc>
              </a:pPr>
              <a:r>
                <a:rPr lang="en-US" sz="999" b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15</a:t>
              </a:r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4295596" y="1199974"/>
            <a:ext cx="501535" cy="431007"/>
            <a:chOff x="0" y="0"/>
            <a:chExt cx="812800" cy="698500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99DFEC"/>
            </a:solidFill>
          </p:spPr>
        </p:sp>
        <p:sp>
          <p:nvSpPr>
            <p:cNvPr id="50" name="TextBox 50"/>
            <p:cNvSpPr txBox="1"/>
            <p:nvPr/>
          </p:nvSpPr>
          <p:spPr>
            <a:xfrm>
              <a:off x="114300" y="-19050"/>
              <a:ext cx="5842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9"/>
                </a:lnSpc>
              </a:pPr>
              <a:r>
                <a:rPr lang="en-US" sz="999" b="1">
                  <a:solidFill>
                    <a:srgbClr val="FFFFFF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16</a:t>
              </a:r>
            </a:p>
          </p:txBody>
        </p:sp>
      </p:grpSp>
      <p:grpSp>
        <p:nvGrpSpPr>
          <p:cNvPr id="51" name="Group 51"/>
          <p:cNvGrpSpPr/>
          <p:nvPr/>
        </p:nvGrpSpPr>
        <p:grpSpPr>
          <a:xfrm>
            <a:off x="4330861" y="1674497"/>
            <a:ext cx="431007" cy="431007"/>
            <a:chOff x="0" y="0"/>
            <a:chExt cx="812800" cy="812800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3" name="TextBox 53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9"/>
                </a:lnSpc>
              </a:pPr>
              <a:endParaRPr/>
            </a:p>
          </p:txBody>
        </p:sp>
      </p:grpSp>
      <p:grpSp>
        <p:nvGrpSpPr>
          <p:cNvPr id="54" name="Group 54"/>
          <p:cNvGrpSpPr/>
          <p:nvPr/>
        </p:nvGrpSpPr>
        <p:grpSpPr>
          <a:xfrm>
            <a:off x="4337065" y="2143603"/>
            <a:ext cx="501535" cy="431007"/>
            <a:chOff x="0" y="0"/>
            <a:chExt cx="812800" cy="698500"/>
          </a:xfrm>
        </p:grpSpPr>
        <p:sp>
          <p:nvSpPr>
            <p:cNvPr id="55" name="Freeform 55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99DFEC"/>
            </a:solidFill>
          </p:spPr>
        </p:sp>
        <p:sp>
          <p:nvSpPr>
            <p:cNvPr id="56" name="TextBox 56"/>
            <p:cNvSpPr txBox="1"/>
            <p:nvPr/>
          </p:nvSpPr>
          <p:spPr>
            <a:xfrm>
              <a:off x="114300" y="-19050"/>
              <a:ext cx="5842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9"/>
                </a:lnSpc>
              </a:pPr>
              <a:r>
                <a:rPr lang="en-US" sz="999" b="1">
                  <a:solidFill>
                    <a:srgbClr val="FFFFFF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18</a:t>
              </a:r>
            </a:p>
          </p:txBody>
        </p:sp>
      </p:grpSp>
      <p:grpSp>
        <p:nvGrpSpPr>
          <p:cNvPr id="57" name="Group 57"/>
          <p:cNvGrpSpPr/>
          <p:nvPr/>
        </p:nvGrpSpPr>
        <p:grpSpPr>
          <a:xfrm>
            <a:off x="4407593" y="2622235"/>
            <a:ext cx="431007" cy="431007"/>
            <a:chOff x="0" y="0"/>
            <a:chExt cx="812800" cy="812800"/>
          </a:xfrm>
        </p:grpSpPr>
        <p:sp>
          <p:nvSpPr>
            <p:cNvPr id="58" name="Freeform 5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9" name="TextBox 59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9"/>
                </a:lnSpc>
              </a:pPr>
              <a:r>
                <a:rPr lang="en-US" sz="999" dirty="0" smtClean="0">
                  <a:solidFill>
                    <a:srgbClr val="000000"/>
                  </a:solidFill>
                  <a:latin typeface="Arial Black" panose="020B0A04020102020204" pitchFamily="34" charset="0"/>
                  <a:ea typeface="Squartiqa"/>
                  <a:cs typeface="Squartiqa"/>
                  <a:sym typeface="Squartiqa"/>
                </a:rPr>
                <a:t>?</a:t>
              </a:r>
              <a:endParaRPr lang="en-US" sz="999" dirty="0">
                <a:solidFill>
                  <a:srgbClr val="000000"/>
                </a:solidFill>
                <a:latin typeface="Arial Black" panose="020B0A04020102020204" pitchFamily="34" charset="0"/>
                <a:ea typeface="Squartiqa"/>
                <a:cs typeface="Squartiqa"/>
                <a:sym typeface="Squartiqa"/>
              </a:endParaRPr>
            </a:p>
          </p:txBody>
        </p:sp>
      </p:grpSp>
      <p:grpSp>
        <p:nvGrpSpPr>
          <p:cNvPr id="60" name="Group 60"/>
          <p:cNvGrpSpPr/>
          <p:nvPr/>
        </p:nvGrpSpPr>
        <p:grpSpPr>
          <a:xfrm>
            <a:off x="4699232" y="2970993"/>
            <a:ext cx="501535" cy="431007"/>
            <a:chOff x="0" y="0"/>
            <a:chExt cx="812800" cy="698500"/>
          </a:xfrm>
        </p:grpSpPr>
        <p:sp>
          <p:nvSpPr>
            <p:cNvPr id="61" name="Freeform 61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99DFEC"/>
            </a:solidFill>
          </p:spPr>
        </p:sp>
        <p:sp>
          <p:nvSpPr>
            <p:cNvPr id="62" name="TextBox 62"/>
            <p:cNvSpPr txBox="1"/>
            <p:nvPr/>
          </p:nvSpPr>
          <p:spPr>
            <a:xfrm>
              <a:off x="114300" y="-19050"/>
              <a:ext cx="5842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9"/>
                </a:lnSpc>
              </a:pPr>
              <a:r>
                <a:rPr lang="en-US" sz="999" b="1">
                  <a:solidFill>
                    <a:srgbClr val="FFFFFF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20</a:t>
              </a:r>
            </a:p>
          </p:txBody>
        </p:sp>
      </p:grpSp>
      <p:sp>
        <p:nvSpPr>
          <p:cNvPr id="63" name="Freeform 63"/>
          <p:cNvSpPr/>
          <p:nvPr/>
        </p:nvSpPr>
        <p:spPr>
          <a:xfrm>
            <a:off x="1496273" y="998029"/>
            <a:ext cx="852976" cy="1192974"/>
          </a:xfrm>
          <a:custGeom>
            <a:avLst/>
            <a:gdLst/>
            <a:ahLst/>
            <a:cxnLst/>
            <a:rect l="l" t="t" r="r" b="b"/>
            <a:pathLst>
              <a:path w="852976" h="1192974">
                <a:moveTo>
                  <a:pt x="0" y="0"/>
                </a:moveTo>
                <a:lnTo>
                  <a:pt x="852976" y="0"/>
                </a:lnTo>
                <a:lnTo>
                  <a:pt x="852976" y="1192973"/>
                </a:lnTo>
                <a:lnTo>
                  <a:pt x="0" y="11929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4" name="Freeform 64"/>
          <p:cNvSpPr/>
          <p:nvPr/>
        </p:nvSpPr>
        <p:spPr>
          <a:xfrm>
            <a:off x="3213115" y="1582366"/>
            <a:ext cx="1130886" cy="1520703"/>
          </a:xfrm>
          <a:custGeom>
            <a:avLst/>
            <a:gdLst/>
            <a:ahLst/>
            <a:cxnLst/>
            <a:rect l="l" t="t" r="r" b="b"/>
            <a:pathLst>
              <a:path w="1130886" h="1520703">
                <a:moveTo>
                  <a:pt x="0" y="0"/>
                </a:moveTo>
                <a:lnTo>
                  <a:pt x="1130886" y="0"/>
                </a:lnTo>
                <a:lnTo>
                  <a:pt x="1130886" y="1520703"/>
                </a:lnTo>
                <a:lnTo>
                  <a:pt x="0" y="15207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007" r="-10007"/>
            </a:stretch>
          </a:blipFill>
        </p:spPr>
      </p:sp>
      <p:sp>
        <p:nvSpPr>
          <p:cNvPr id="65" name="Freeform 65"/>
          <p:cNvSpPr/>
          <p:nvPr/>
        </p:nvSpPr>
        <p:spPr>
          <a:xfrm rot="-3431794">
            <a:off x="3919016" y="1150988"/>
            <a:ext cx="723725" cy="528978"/>
          </a:xfrm>
          <a:custGeom>
            <a:avLst/>
            <a:gdLst/>
            <a:ahLst/>
            <a:cxnLst/>
            <a:rect l="l" t="t" r="r" b="b"/>
            <a:pathLst>
              <a:path w="723725" h="528978">
                <a:moveTo>
                  <a:pt x="0" y="0"/>
                </a:moveTo>
                <a:lnTo>
                  <a:pt x="723725" y="0"/>
                </a:lnTo>
                <a:lnTo>
                  <a:pt x="723725" y="528978"/>
                </a:lnTo>
                <a:lnTo>
                  <a:pt x="0" y="5289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6" name="Freeform 66"/>
          <p:cNvSpPr/>
          <p:nvPr/>
        </p:nvSpPr>
        <p:spPr>
          <a:xfrm rot="-2072212">
            <a:off x="2677922" y="368550"/>
            <a:ext cx="999857" cy="711788"/>
          </a:xfrm>
          <a:custGeom>
            <a:avLst/>
            <a:gdLst/>
            <a:ahLst/>
            <a:cxnLst/>
            <a:rect l="l" t="t" r="r" b="b"/>
            <a:pathLst>
              <a:path w="999857" h="711788">
                <a:moveTo>
                  <a:pt x="0" y="0"/>
                </a:moveTo>
                <a:lnTo>
                  <a:pt x="999857" y="0"/>
                </a:lnTo>
                <a:lnTo>
                  <a:pt x="999857" y="711787"/>
                </a:lnTo>
                <a:lnTo>
                  <a:pt x="0" y="71178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0157"/>
            </a:stretch>
          </a:blipFill>
        </p:spPr>
      </p:sp>
      <p:sp>
        <p:nvSpPr>
          <p:cNvPr id="67" name="Freeform 67"/>
          <p:cNvSpPr/>
          <p:nvPr/>
        </p:nvSpPr>
        <p:spPr>
          <a:xfrm>
            <a:off x="2850784" y="1160777"/>
            <a:ext cx="247437" cy="316138"/>
          </a:xfrm>
          <a:custGeom>
            <a:avLst/>
            <a:gdLst/>
            <a:ahLst/>
            <a:cxnLst/>
            <a:rect l="l" t="t" r="r" b="b"/>
            <a:pathLst>
              <a:path w="247437" h="316138">
                <a:moveTo>
                  <a:pt x="0" y="0"/>
                </a:moveTo>
                <a:lnTo>
                  <a:pt x="247437" y="0"/>
                </a:lnTo>
                <a:lnTo>
                  <a:pt x="247437" y="316139"/>
                </a:lnTo>
                <a:lnTo>
                  <a:pt x="0" y="31613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6533" r="-18655" b="-5810"/>
            </a:stretch>
          </a:blipFill>
        </p:spPr>
      </p:sp>
      <p:sp>
        <p:nvSpPr>
          <p:cNvPr id="69" name="Freeform 69"/>
          <p:cNvSpPr/>
          <p:nvPr/>
        </p:nvSpPr>
        <p:spPr>
          <a:xfrm>
            <a:off x="4427474" y="1740910"/>
            <a:ext cx="237779" cy="298179"/>
          </a:xfrm>
          <a:custGeom>
            <a:avLst/>
            <a:gdLst/>
            <a:ahLst/>
            <a:cxnLst/>
            <a:rect l="l" t="t" r="r" b="b"/>
            <a:pathLst>
              <a:path w="237779" h="298179">
                <a:moveTo>
                  <a:pt x="0" y="0"/>
                </a:moveTo>
                <a:lnTo>
                  <a:pt x="237780" y="0"/>
                </a:lnTo>
                <a:lnTo>
                  <a:pt x="237780" y="298180"/>
                </a:lnTo>
                <a:lnTo>
                  <a:pt x="0" y="29818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27322" t="-6857" r="-22351" b="-12497"/>
            </a:stretch>
          </a:blipFill>
        </p:spPr>
      </p:sp>
      <p:sp>
        <p:nvSpPr>
          <p:cNvPr id="70" name="Freeform 70"/>
          <p:cNvSpPr/>
          <p:nvPr/>
        </p:nvSpPr>
        <p:spPr>
          <a:xfrm rot="-703498">
            <a:off x="4301639" y="129419"/>
            <a:ext cx="572386" cy="726840"/>
          </a:xfrm>
          <a:custGeom>
            <a:avLst/>
            <a:gdLst/>
            <a:ahLst/>
            <a:cxnLst/>
            <a:rect l="l" t="t" r="r" b="b"/>
            <a:pathLst>
              <a:path w="572386" h="726840">
                <a:moveTo>
                  <a:pt x="0" y="0"/>
                </a:moveTo>
                <a:lnTo>
                  <a:pt x="572386" y="0"/>
                </a:lnTo>
                <a:lnTo>
                  <a:pt x="572386" y="726840"/>
                </a:lnTo>
                <a:lnTo>
                  <a:pt x="0" y="72684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pic>
        <p:nvPicPr>
          <p:cNvPr id="71" name="Рисунок 7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72"/>
          <a:stretch/>
        </p:blipFill>
        <p:spPr>
          <a:xfrm>
            <a:off x="0" y="0"/>
            <a:ext cx="1743312" cy="9068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5324475" cy="3771900"/>
          </a:xfrm>
          <a:custGeom>
            <a:avLst/>
            <a:gdLst/>
            <a:ahLst/>
            <a:cxnLst/>
            <a:rect l="l" t="t" r="r" b="b"/>
            <a:pathLst>
              <a:path w="5324475" h="3771900">
                <a:moveTo>
                  <a:pt x="0" y="0"/>
                </a:moveTo>
                <a:lnTo>
                  <a:pt x="5324475" y="0"/>
                </a:lnTo>
                <a:lnTo>
                  <a:pt x="5324475" y="3771900"/>
                </a:lnTo>
                <a:lnTo>
                  <a:pt x="0" y="37719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46" t="-48103" r="-2212" b="-4831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74973" y="1501629"/>
            <a:ext cx="431007" cy="431007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9FAF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9"/>
                </a:lnSpc>
              </a:pPr>
              <a:r>
                <a:rPr lang="en-US" sz="999" b="1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25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32618" y="1974133"/>
            <a:ext cx="501535" cy="431007"/>
            <a:chOff x="0" y="0"/>
            <a:chExt cx="812800" cy="6985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99DFE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9"/>
                </a:lnSpc>
              </a:pPr>
              <a:r>
                <a:rPr lang="en-US" sz="999" dirty="0" smtClean="0">
                  <a:solidFill>
                    <a:srgbClr val="FFFFFF"/>
                  </a:solidFill>
                  <a:latin typeface="Arial Black" panose="020B0A04020102020204" pitchFamily="34" charset="0"/>
                  <a:ea typeface="Squartiqa"/>
                  <a:cs typeface="Squartiqa"/>
                  <a:sym typeface="Squartiqa"/>
                </a:rPr>
                <a:t>?</a:t>
              </a:r>
              <a:endParaRPr lang="en-US" sz="999" dirty="0">
                <a:solidFill>
                  <a:srgbClr val="FFFFFF"/>
                </a:solidFill>
                <a:latin typeface="Arial Black" panose="020B0A04020102020204" pitchFamily="34" charset="0"/>
                <a:ea typeface="Squartiqa"/>
                <a:cs typeface="Squartiqa"/>
                <a:sym typeface="Squartiqa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43966" y="2224275"/>
            <a:ext cx="431007" cy="431007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9"/>
                </a:lnSpc>
              </a:pPr>
              <a:r>
                <a:rPr lang="en-US" sz="999" b="1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23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508702" y="2697983"/>
            <a:ext cx="501535" cy="431007"/>
            <a:chOff x="0" y="0"/>
            <a:chExt cx="812800" cy="6985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99DFEC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114300" y="-19050"/>
              <a:ext cx="5842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9"/>
                </a:lnSpc>
              </a:pPr>
              <a:r>
                <a:rPr lang="en-US" sz="999" b="1" dirty="0">
                  <a:solidFill>
                    <a:srgbClr val="FFFFFF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22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405980" y="817019"/>
            <a:ext cx="431007" cy="431007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9"/>
                </a:lnSpc>
              </a:pPr>
              <a:r>
                <a:rPr lang="en-US" sz="999" b="1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27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32618" y="1032523"/>
            <a:ext cx="501535" cy="431007"/>
            <a:chOff x="0" y="0"/>
            <a:chExt cx="812800" cy="6985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99DFEC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114300" y="-19050"/>
              <a:ext cx="5842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9"/>
                </a:lnSpc>
              </a:pPr>
              <a:r>
                <a:rPr lang="en-US" sz="999" b="1" dirty="0">
                  <a:solidFill>
                    <a:srgbClr val="FFFFFF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26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2232993" y="425252"/>
            <a:ext cx="431007" cy="431007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9"/>
                </a:lnSpc>
              </a:pPr>
              <a:r>
                <a:rPr lang="en-US" sz="999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29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784550" y="601516"/>
            <a:ext cx="501535" cy="431007"/>
            <a:chOff x="0" y="0"/>
            <a:chExt cx="812800" cy="6985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99DFEC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114300" y="-19050"/>
              <a:ext cx="5842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9"/>
                </a:lnSpc>
              </a:pPr>
              <a:r>
                <a:rPr lang="en-US" sz="999" b="1" dirty="0">
                  <a:solidFill>
                    <a:srgbClr val="FFFFFF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28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2303522" y="1890000"/>
            <a:ext cx="431007" cy="431007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9"/>
                </a:lnSpc>
              </a:pPr>
              <a:r>
                <a:rPr lang="en-US" sz="999" b="1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33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2232993" y="1415477"/>
            <a:ext cx="501535" cy="431007"/>
            <a:chOff x="0" y="0"/>
            <a:chExt cx="812800" cy="6985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99DFEC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114300" y="-19050"/>
              <a:ext cx="5842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9"/>
                </a:lnSpc>
              </a:pPr>
              <a:r>
                <a:rPr lang="en-US" sz="999" b="1" dirty="0">
                  <a:solidFill>
                    <a:srgbClr val="FFFFFF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32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2673774" y="1113259"/>
            <a:ext cx="431007" cy="431007"/>
            <a:chOff x="0" y="0"/>
            <a:chExt cx="812800" cy="8128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5" name="TextBox 35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9"/>
                </a:lnSpc>
              </a:pPr>
              <a:r>
                <a:rPr lang="en-US" sz="999" dirty="0" smtClean="0">
                  <a:solidFill>
                    <a:srgbClr val="000000"/>
                  </a:solidFill>
                  <a:latin typeface="Arial Black" panose="020B0A04020102020204" pitchFamily="34" charset="0"/>
                  <a:ea typeface="Squartiqa"/>
                  <a:cs typeface="Squartiqa"/>
                  <a:sym typeface="Squartiqa"/>
                </a:rPr>
                <a:t>?</a:t>
              </a:r>
              <a:endParaRPr lang="en-US" sz="999" dirty="0">
                <a:solidFill>
                  <a:srgbClr val="000000"/>
                </a:solidFill>
                <a:latin typeface="Arial Black" panose="020B0A04020102020204" pitchFamily="34" charset="0"/>
                <a:ea typeface="Squartiqa"/>
                <a:cs typeface="Squartiqa"/>
                <a:sym typeface="Squartiqa"/>
              </a:endParaRPr>
            </a:p>
          </p:txBody>
        </p:sp>
      </p:grpSp>
      <p:grpSp>
        <p:nvGrpSpPr>
          <p:cNvPr id="36" name="Group 36"/>
          <p:cNvGrpSpPr/>
          <p:nvPr/>
        </p:nvGrpSpPr>
        <p:grpSpPr>
          <a:xfrm rot="-78078">
            <a:off x="2638510" y="640755"/>
            <a:ext cx="501535" cy="431007"/>
            <a:chOff x="0" y="0"/>
            <a:chExt cx="812800" cy="6985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99DFEC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114300" y="-19050"/>
              <a:ext cx="5842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9"/>
                </a:lnSpc>
              </a:pPr>
              <a:r>
                <a:rPr lang="en-US" sz="999" b="1" dirty="0">
                  <a:solidFill>
                    <a:srgbClr val="FFFFFF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30</a:t>
              </a: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3104781" y="2439778"/>
            <a:ext cx="431007" cy="431007"/>
            <a:chOff x="0" y="0"/>
            <a:chExt cx="812800" cy="81280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1" name="TextBox 41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9"/>
                </a:lnSpc>
              </a:pPr>
              <a:endParaRPr/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3483121" y="2697983"/>
            <a:ext cx="501535" cy="431007"/>
            <a:chOff x="0" y="0"/>
            <a:chExt cx="812800" cy="698500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99DFEC"/>
            </a:solidFill>
          </p:spPr>
        </p:sp>
        <p:sp>
          <p:nvSpPr>
            <p:cNvPr id="44" name="TextBox 44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9"/>
                </a:lnSpc>
              </a:pPr>
              <a:r>
                <a:rPr lang="en-US" sz="999" dirty="0" smtClean="0">
                  <a:solidFill>
                    <a:srgbClr val="FFFFFF"/>
                  </a:solidFill>
                  <a:latin typeface="Arial Black" panose="020B0A04020102020204" pitchFamily="34" charset="0"/>
                  <a:ea typeface="Squartiqa"/>
                  <a:cs typeface="Squartiqa"/>
                  <a:sym typeface="Squartiqa"/>
                </a:rPr>
                <a:t>?</a:t>
              </a:r>
              <a:endParaRPr lang="en-US" sz="999" dirty="0">
                <a:solidFill>
                  <a:srgbClr val="FFFFFF"/>
                </a:solidFill>
                <a:latin typeface="Arial Black" panose="020B0A04020102020204" pitchFamily="34" charset="0"/>
                <a:ea typeface="Squartiqa"/>
                <a:cs typeface="Squartiqa"/>
                <a:sym typeface="Squartiqa"/>
              </a:endParaRPr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4330861" y="1718359"/>
            <a:ext cx="431007" cy="431007"/>
            <a:chOff x="0" y="0"/>
            <a:chExt cx="812800" cy="812800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7" name="TextBox 47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9"/>
                </a:lnSpc>
              </a:pPr>
              <a:r>
                <a:rPr lang="en-US" sz="999" dirty="0" smtClean="0">
                  <a:solidFill>
                    <a:srgbClr val="000000"/>
                  </a:solidFill>
                  <a:latin typeface="Arial Black" panose="020B0A04020102020204" pitchFamily="34" charset="0"/>
                  <a:ea typeface="Squartiqa"/>
                  <a:cs typeface="Squartiqa"/>
                  <a:sym typeface="Squartiqa"/>
                </a:rPr>
                <a:t>?</a:t>
              </a:r>
              <a:endParaRPr lang="en-US" sz="999" dirty="0">
                <a:solidFill>
                  <a:srgbClr val="000000"/>
                </a:solidFill>
                <a:latin typeface="Arial Black" panose="020B0A04020102020204" pitchFamily="34" charset="0"/>
                <a:ea typeface="Squartiqa"/>
                <a:cs typeface="Squartiqa"/>
                <a:sym typeface="Squartiqa"/>
              </a:endParaRPr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4295596" y="2189636"/>
            <a:ext cx="501535" cy="431007"/>
            <a:chOff x="0" y="0"/>
            <a:chExt cx="812800" cy="698500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99DFEC"/>
            </a:solidFill>
          </p:spPr>
        </p:sp>
        <p:sp>
          <p:nvSpPr>
            <p:cNvPr id="50" name="TextBox 50"/>
            <p:cNvSpPr txBox="1"/>
            <p:nvPr/>
          </p:nvSpPr>
          <p:spPr>
            <a:xfrm>
              <a:off x="114300" y="-19050"/>
              <a:ext cx="5842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9"/>
                </a:lnSpc>
              </a:pPr>
              <a:r>
                <a:rPr lang="en-US" sz="999" b="1" dirty="0">
                  <a:solidFill>
                    <a:srgbClr val="FFFFFF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38</a:t>
              </a:r>
            </a:p>
          </p:txBody>
        </p:sp>
      </p:grpSp>
      <p:grpSp>
        <p:nvGrpSpPr>
          <p:cNvPr id="51" name="Group 51"/>
          <p:cNvGrpSpPr/>
          <p:nvPr/>
        </p:nvGrpSpPr>
        <p:grpSpPr>
          <a:xfrm>
            <a:off x="3944791" y="2482479"/>
            <a:ext cx="431007" cy="431007"/>
            <a:chOff x="0" y="0"/>
            <a:chExt cx="812800" cy="812800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3" name="TextBox 53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9"/>
                </a:lnSpc>
              </a:pPr>
              <a:r>
                <a:rPr lang="en-US" sz="999" b="1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37</a:t>
              </a:r>
            </a:p>
          </p:txBody>
        </p:sp>
      </p:grpSp>
      <p:grpSp>
        <p:nvGrpSpPr>
          <p:cNvPr id="54" name="Group 54"/>
          <p:cNvGrpSpPr/>
          <p:nvPr/>
        </p:nvGrpSpPr>
        <p:grpSpPr>
          <a:xfrm>
            <a:off x="2673774" y="2149366"/>
            <a:ext cx="501535" cy="431007"/>
            <a:chOff x="0" y="0"/>
            <a:chExt cx="812800" cy="698500"/>
          </a:xfrm>
        </p:grpSpPr>
        <p:sp>
          <p:nvSpPr>
            <p:cNvPr id="55" name="Freeform 55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99DFEC"/>
            </a:solidFill>
          </p:spPr>
        </p:sp>
        <p:sp>
          <p:nvSpPr>
            <p:cNvPr id="56" name="TextBox 56"/>
            <p:cNvSpPr txBox="1"/>
            <p:nvPr/>
          </p:nvSpPr>
          <p:spPr>
            <a:xfrm>
              <a:off x="114300" y="-19050"/>
              <a:ext cx="5842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9"/>
                </a:lnSpc>
              </a:pPr>
              <a:r>
                <a:rPr lang="en-US" sz="999" b="1" dirty="0">
                  <a:solidFill>
                    <a:srgbClr val="FFFFFF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34</a:t>
              </a:r>
            </a:p>
          </p:txBody>
        </p:sp>
      </p:grpSp>
      <p:grpSp>
        <p:nvGrpSpPr>
          <p:cNvPr id="57" name="Group 57"/>
          <p:cNvGrpSpPr/>
          <p:nvPr/>
        </p:nvGrpSpPr>
        <p:grpSpPr>
          <a:xfrm>
            <a:off x="162497" y="2969024"/>
            <a:ext cx="431007" cy="431007"/>
            <a:chOff x="0" y="0"/>
            <a:chExt cx="812800" cy="812800"/>
          </a:xfrm>
        </p:grpSpPr>
        <p:sp>
          <p:nvSpPr>
            <p:cNvPr id="58" name="Freeform 5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9" name="TextBox 59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9"/>
                </a:lnSpc>
              </a:pPr>
              <a:r>
                <a:rPr lang="en-US" sz="999" b="1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21</a:t>
              </a:r>
            </a:p>
          </p:txBody>
        </p:sp>
      </p:grpSp>
      <p:grpSp>
        <p:nvGrpSpPr>
          <p:cNvPr id="60" name="Group 60"/>
          <p:cNvGrpSpPr/>
          <p:nvPr/>
        </p:nvGrpSpPr>
        <p:grpSpPr>
          <a:xfrm>
            <a:off x="4260332" y="1248026"/>
            <a:ext cx="501535" cy="431007"/>
            <a:chOff x="0" y="0"/>
            <a:chExt cx="812800" cy="698500"/>
          </a:xfrm>
        </p:grpSpPr>
        <p:sp>
          <p:nvSpPr>
            <p:cNvPr id="61" name="Freeform 61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99DFEC"/>
            </a:solidFill>
          </p:spPr>
        </p:sp>
        <p:sp>
          <p:nvSpPr>
            <p:cNvPr id="62" name="TextBox 62"/>
            <p:cNvSpPr txBox="1"/>
            <p:nvPr/>
          </p:nvSpPr>
          <p:spPr>
            <a:xfrm>
              <a:off x="114300" y="-19050"/>
              <a:ext cx="5842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9"/>
                </a:lnSpc>
              </a:pPr>
              <a:r>
                <a:rPr lang="en-US" sz="999" b="1" dirty="0">
                  <a:solidFill>
                    <a:srgbClr val="FFFFFF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40</a:t>
              </a:r>
            </a:p>
          </p:txBody>
        </p:sp>
      </p:grpSp>
      <p:sp>
        <p:nvSpPr>
          <p:cNvPr id="63" name="Freeform 63"/>
          <p:cNvSpPr/>
          <p:nvPr/>
        </p:nvSpPr>
        <p:spPr>
          <a:xfrm rot="-356343">
            <a:off x="1430427" y="2332881"/>
            <a:ext cx="1135417" cy="1075807"/>
          </a:xfrm>
          <a:custGeom>
            <a:avLst/>
            <a:gdLst/>
            <a:ahLst/>
            <a:cxnLst/>
            <a:rect l="l" t="t" r="r" b="b"/>
            <a:pathLst>
              <a:path w="1135417" h="1075807">
                <a:moveTo>
                  <a:pt x="0" y="0"/>
                </a:moveTo>
                <a:lnTo>
                  <a:pt x="1135417" y="0"/>
                </a:lnTo>
                <a:lnTo>
                  <a:pt x="1135417" y="1075808"/>
                </a:lnTo>
                <a:lnTo>
                  <a:pt x="0" y="10758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4" name="Freeform 64"/>
          <p:cNvSpPr/>
          <p:nvPr/>
        </p:nvSpPr>
        <p:spPr>
          <a:xfrm>
            <a:off x="242435" y="56419"/>
            <a:ext cx="804428" cy="1876218"/>
          </a:xfrm>
          <a:custGeom>
            <a:avLst/>
            <a:gdLst/>
            <a:ahLst/>
            <a:cxnLst/>
            <a:rect l="l" t="t" r="r" b="b"/>
            <a:pathLst>
              <a:path w="804428" h="1876218">
                <a:moveTo>
                  <a:pt x="0" y="0"/>
                </a:moveTo>
                <a:lnTo>
                  <a:pt x="804429" y="0"/>
                </a:lnTo>
                <a:lnTo>
                  <a:pt x="804429" y="1876217"/>
                </a:lnTo>
                <a:lnTo>
                  <a:pt x="0" y="187621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5" name="Freeform 65"/>
          <p:cNvSpPr/>
          <p:nvPr/>
        </p:nvSpPr>
        <p:spPr>
          <a:xfrm>
            <a:off x="3144875" y="1045147"/>
            <a:ext cx="1099958" cy="912965"/>
          </a:xfrm>
          <a:custGeom>
            <a:avLst/>
            <a:gdLst/>
            <a:ahLst/>
            <a:cxnLst/>
            <a:rect l="l" t="t" r="r" b="b"/>
            <a:pathLst>
              <a:path w="1099958" h="912965">
                <a:moveTo>
                  <a:pt x="0" y="0"/>
                </a:moveTo>
                <a:lnTo>
                  <a:pt x="1099957" y="0"/>
                </a:lnTo>
                <a:lnTo>
                  <a:pt x="1099957" y="912965"/>
                </a:lnTo>
                <a:lnTo>
                  <a:pt x="0" y="91296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6" name="Freeform 66"/>
          <p:cNvSpPr/>
          <p:nvPr/>
        </p:nvSpPr>
        <p:spPr>
          <a:xfrm rot="110818">
            <a:off x="3349384" y="2082768"/>
            <a:ext cx="804396" cy="572641"/>
          </a:xfrm>
          <a:custGeom>
            <a:avLst/>
            <a:gdLst/>
            <a:ahLst/>
            <a:cxnLst/>
            <a:rect l="l" t="t" r="r" b="b"/>
            <a:pathLst>
              <a:path w="804396" h="572641">
                <a:moveTo>
                  <a:pt x="0" y="0"/>
                </a:moveTo>
                <a:lnTo>
                  <a:pt x="804396" y="0"/>
                </a:lnTo>
                <a:lnTo>
                  <a:pt x="804396" y="572641"/>
                </a:lnTo>
                <a:lnTo>
                  <a:pt x="0" y="5726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0157"/>
            </a:stretch>
          </a:blipFill>
        </p:spPr>
      </p:sp>
      <p:sp>
        <p:nvSpPr>
          <p:cNvPr id="67" name="Freeform 67"/>
          <p:cNvSpPr/>
          <p:nvPr/>
        </p:nvSpPr>
        <p:spPr>
          <a:xfrm>
            <a:off x="3196566" y="2497213"/>
            <a:ext cx="247437" cy="316138"/>
          </a:xfrm>
          <a:custGeom>
            <a:avLst/>
            <a:gdLst/>
            <a:ahLst/>
            <a:cxnLst/>
            <a:rect l="l" t="t" r="r" b="b"/>
            <a:pathLst>
              <a:path w="247437" h="316138">
                <a:moveTo>
                  <a:pt x="0" y="0"/>
                </a:moveTo>
                <a:lnTo>
                  <a:pt x="247437" y="0"/>
                </a:lnTo>
                <a:lnTo>
                  <a:pt x="247437" y="316138"/>
                </a:lnTo>
                <a:lnTo>
                  <a:pt x="0" y="31613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6533" r="-18655" b="-5810"/>
            </a:stretch>
          </a:blipFill>
        </p:spPr>
      </p:sp>
      <p:sp>
        <p:nvSpPr>
          <p:cNvPr id="68" name="Freeform 68"/>
          <p:cNvSpPr/>
          <p:nvPr/>
        </p:nvSpPr>
        <p:spPr>
          <a:xfrm rot="-10573432">
            <a:off x="1831629" y="841087"/>
            <a:ext cx="646631" cy="472628"/>
          </a:xfrm>
          <a:custGeom>
            <a:avLst/>
            <a:gdLst/>
            <a:ahLst/>
            <a:cxnLst/>
            <a:rect l="l" t="t" r="r" b="b"/>
            <a:pathLst>
              <a:path w="646631" h="472628">
                <a:moveTo>
                  <a:pt x="0" y="0"/>
                </a:moveTo>
                <a:lnTo>
                  <a:pt x="646630" y="0"/>
                </a:lnTo>
                <a:lnTo>
                  <a:pt x="646630" y="472629"/>
                </a:lnTo>
                <a:lnTo>
                  <a:pt x="0" y="47262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0" name="Freeform 70"/>
          <p:cNvSpPr/>
          <p:nvPr/>
        </p:nvSpPr>
        <p:spPr>
          <a:xfrm>
            <a:off x="2329607" y="486026"/>
            <a:ext cx="237779" cy="298179"/>
          </a:xfrm>
          <a:custGeom>
            <a:avLst/>
            <a:gdLst/>
            <a:ahLst/>
            <a:cxnLst/>
            <a:rect l="l" t="t" r="r" b="b"/>
            <a:pathLst>
              <a:path w="237779" h="298179">
                <a:moveTo>
                  <a:pt x="0" y="0"/>
                </a:moveTo>
                <a:lnTo>
                  <a:pt x="237779" y="0"/>
                </a:lnTo>
                <a:lnTo>
                  <a:pt x="237779" y="298179"/>
                </a:lnTo>
                <a:lnTo>
                  <a:pt x="0" y="29817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27322" t="-6857" r="-22351" b="-12497"/>
            </a:stretch>
          </a:blipFill>
        </p:spPr>
      </p:sp>
      <p:pic>
        <p:nvPicPr>
          <p:cNvPr id="71" name="Рисунок 70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38"/>
          <a:stretch/>
        </p:blipFill>
        <p:spPr>
          <a:xfrm>
            <a:off x="3392211" y="149951"/>
            <a:ext cx="1877297" cy="10789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5324475" cy="3771900"/>
          </a:xfrm>
          <a:custGeom>
            <a:avLst/>
            <a:gdLst/>
            <a:ahLst/>
            <a:cxnLst/>
            <a:rect l="l" t="t" r="r" b="b"/>
            <a:pathLst>
              <a:path w="5324475" h="3771900">
                <a:moveTo>
                  <a:pt x="0" y="0"/>
                </a:moveTo>
                <a:lnTo>
                  <a:pt x="5324475" y="0"/>
                </a:lnTo>
                <a:lnTo>
                  <a:pt x="5324475" y="3771900"/>
                </a:lnTo>
                <a:lnTo>
                  <a:pt x="0" y="37719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3683" t="-72921" r="-10409" b="-21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5328000" cy="3820276"/>
          </a:xfrm>
          <a:custGeom>
            <a:avLst/>
            <a:gdLst/>
            <a:ahLst/>
            <a:cxnLst/>
            <a:rect l="l" t="t" r="r" b="b"/>
            <a:pathLst>
              <a:path w="5328000" h="3820276">
                <a:moveTo>
                  <a:pt x="0" y="0"/>
                </a:moveTo>
                <a:lnTo>
                  <a:pt x="5328000" y="0"/>
                </a:lnTo>
                <a:lnTo>
                  <a:pt x="5328000" y="3820276"/>
                </a:lnTo>
                <a:lnTo>
                  <a:pt x="0" y="38202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726" b="-37739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940443" y="2519484"/>
            <a:ext cx="1009557" cy="1009557"/>
          </a:xfrm>
          <a:custGeom>
            <a:avLst/>
            <a:gdLst/>
            <a:ahLst/>
            <a:cxnLst/>
            <a:rect l="l" t="t" r="r" b="b"/>
            <a:pathLst>
              <a:path w="1009557" h="1009557">
                <a:moveTo>
                  <a:pt x="0" y="0"/>
                </a:moveTo>
                <a:lnTo>
                  <a:pt x="1009557" y="0"/>
                </a:lnTo>
                <a:lnTo>
                  <a:pt x="1009557" y="1009557"/>
                </a:lnTo>
                <a:lnTo>
                  <a:pt x="0" y="10095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46" y="0"/>
            <a:ext cx="4998307" cy="8594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BD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4300" y="-114300"/>
            <a:ext cx="5556600" cy="4008600"/>
          </a:xfrm>
          <a:custGeom>
            <a:avLst/>
            <a:gdLst/>
            <a:ahLst/>
            <a:cxnLst/>
            <a:rect l="l" t="t" r="r" b="b"/>
            <a:pathLst>
              <a:path w="5556600" h="4008600">
                <a:moveTo>
                  <a:pt x="0" y="0"/>
                </a:moveTo>
                <a:lnTo>
                  <a:pt x="5556600" y="0"/>
                </a:lnTo>
                <a:lnTo>
                  <a:pt x="5556600" y="4008600"/>
                </a:lnTo>
                <a:lnTo>
                  <a:pt x="0" y="4008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6727" r="-3672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14300" y="940594"/>
            <a:ext cx="5556600" cy="2953705"/>
          </a:xfrm>
          <a:custGeom>
            <a:avLst/>
            <a:gdLst/>
            <a:ahLst/>
            <a:cxnLst/>
            <a:rect l="l" t="t" r="r" b="b"/>
            <a:pathLst>
              <a:path w="9638164" h="2953705">
                <a:moveTo>
                  <a:pt x="0" y="0"/>
                </a:moveTo>
                <a:lnTo>
                  <a:pt x="9638164" y="0"/>
                </a:lnTo>
                <a:lnTo>
                  <a:pt x="9638164" y="2953705"/>
                </a:lnTo>
                <a:lnTo>
                  <a:pt x="0" y="29537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/>
            <a:stretch>
              <a:fillRect l="-20000" t="-35714" r="-8908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273766" y="207367"/>
            <a:ext cx="4804546" cy="1197148"/>
            <a:chOff x="0" y="0"/>
            <a:chExt cx="3443682" cy="85806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443682" cy="858061"/>
            </a:xfrm>
            <a:custGeom>
              <a:avLst/>
              <a:gdLst/>
              <a:ahLst/>
              <a:cxnLst/>
              <a:rect l="l" t="t" r="r" b="b"/>
              <a:pathLst>
                <a:path w="3443682" h="858061">
                  <a:moveTo>
                    <a:pt x="30616" y="0"/>
                  </a:moveTo>
                  <a:lnTo>
                    <a:pt x="3413066" y="0"/>
                  </a:lnTo>
                  <a:cubicBezTo>
                    <a:pt x="3421185" y="0"/>
                    <a:pt x="3428973" y="3226"/>
                    <a:pt x="3434714" y="8967"/>
                  </a:cubicBezTo>
                  <a:cubicBezTo>
                    <a:pt x="3440456" y="14709"/>
                    <a:pt x="3443682" y="22496"/>
                    <a:pt x="3443682" y="30616"/>
                  </a:cubicBezTo>
                  <a:lnTo>
                    <a:pt x="3443682" y="827445"/>
                  </a:lnTo>
                  <a:cubicBezTo>
                    <a:pt x="3443682" y="844354"/>
                    <a:pt x="3429974" y="858061"/>
                    <a:pt x="3413066" y="858061"/>
                  </a:cubicBezTo>
                  <a:lnTo>
                    <a:pt x="30616" y="858061"/>
                  </a:lnTo>
                  <a:cubicBezTo>
                    <a:pt x="22496" y="858061"/>
                    <a:pt x="14709" y="854836"/>
                    <a:pt x="8967" y="849094"/>
                  </a:cubicBezTo>
                  <a:cubicBezTo>
                    <a:pt x="3226" y="843352"/>
                    <a:pt x="0" y="835565"/>
                    <a:pt x="0" y="827445"/>
                  </a:cubicBezTo>
                  <a:lnTo>
                    <a:pt x="0" y="30616"/>
                  </a:lnTo>
                  <a:cubicBezTo>
                    <a:pt x="0" y="22496"/>
                    <a:pt x="3226" y="14709"/>
                    <a:pt x="8967" y="8967"/>
                  </a:cubicBezTo>
                  <a:cubicBezTo>
                    <a:pt x="14709" y="3226"/>
                    <a:pt x="22496" y="0"/>
                    <a:pt x="30616" y="0"/>
                  </a:cubicBezTo>
                  <a:close/>
                </a:path>
              </a:pathLst>
            </a:custGeom>
            <a:solidFill>
              <a:srgbClr val="EBEDEA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19050"/>
              <a:ext cx="3443682" cy="8771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97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331902" y="275731"/>
            <a:ext cx="4688273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401"/>
              </a:lnSpc>
              <a:spcBef>
                <a:spcPct val="0"/>
              </a:spcBef>
            </a:pPr>
            <a:r>
              <a:rPr lang="en-US" sz="1001" dirty="0" err="1" smtClean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Чем</a:t>
            </a:r>
            <a:r>
              <a:rPr lang="en-US" sz="1001" dirty="0" smtClean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1001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гордятся</a:t>
            </a:r>
            <a:r>
              <a:rPr lang="en-US" sz="1001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1001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белорусы</a:t>
            </a:r>
            <a:r>
              <a:rPr lang="en-US" sz="1001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и </a:t>
            </a:r>
            <a:r>
              <a:rPr lang="en-US" sz="1001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что</a:t>
            </a:r>
            <a:r>
              <a:rPr lang="en-US" sz="1001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1001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входит</a:t>
            </a:r>
            <a:r>
              <a:rPr lang="en-US" sz="1001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в </a:t>
            </a:r>
            <a:r>
              <a:rPr lang="en-US" sz="1001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понятие</a:t>
            </a:r>
            <a:r>
              <a:rPr lang="en-US" sz="1001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«</a:t>
            </a:r>
            <a:r>
              <a:rPr lang="en-US" sz="1001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национальное</a:t>
            </a:r>
            <a:r>
              <a:rPr lang="en-US" sz="1001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1001" dirty="0" err="1" smtClean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достояние</a:t>
            </a:r>
            <a:r>
              <a:rPr lang="ru-RU" sz="1001" dirty="0" smtClean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1001" dirty="0" err="1" smtClean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нашей</a:t>
            </a:r>
            <a:r>
              <a:rPr lang="en-US" sz="1001" dirty="0" smtClean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1001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страны</a:t>
            </a:r>
            <a:r>
              <a:rPr lang="en-US" sz="1001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»? </a:t>
            </a:r>
            <a:r>
              <a:rPr lang="en-US" sz="1001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Кроме</a:t>
            </a:r>
            <a:r>
              <a:rPr lang="en-US" sz="1001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1001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многочисленных</a:t>
            </a:r>
            <a:r>
              <a:rPr lang="en-US" sz="1001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1001" dirty="0" err="1" smtClean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исторических</a:t>
            </a:r>
            <a:r>
              <a:rPr lang="ru-RU" sz="1001" dirty="0" smtClean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1001" dirty="0" smtClean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и </a:t>
            </a:r>
            <a:r>
              <a:rPr lang="en-US" sz="1001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культурных</a:t>
            </a:r>
            <a:r>
              <a:rPr lang="en-US" sz="1001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1001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ценностей</a:t>
            </a:r>
            <a:r>
              <a:rPr lang="en-US" sz="1001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1001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совсем</a:t>
            </a:r>
            <a:r>
              <a:rPr lang="en-US" sz="1001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1001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недавно</a:t>
            </a:r>
            <a:r>
              <a:rPr lang="en-US" sz="1001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к </a:t>
            </a:r>
            <a:r>
              <a:rPr lang="en-US" sz="1001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национальному</a:t>
            </a:r>
            <a:r>
              <a:rPr lang="en-US" sz="1001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1001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достоянию</a:t>
            </a:r>
            <a:r>
              <a:rPr lang="en-US" sz="1001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1001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был</a:t>
            </a:r>
            <a:r>
              <a:rPr lang="en-US" sz="1001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1001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отнесён</a:t>
            </a:r>
            <a:r>
              <a:rPr lang="en-US" sz="1001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1001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серьёзный</a:t>
            </a:r>
            <a:r>
              <a:rPr lang="en-US" sz="1001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1001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научный</a:t>
            </a:r>
            <a:r>
              <a:rPr lang="en-US" sz="1001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1001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объект</a:t>
            </a:r>
            <a:r>
              <a:rPr lang="en-US" sz="1001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— </a:t>
            </a:r>
            <a:r>
              <a:rPr lang="en-US" sz="1001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Республиканский</a:t>
            </a:r>
            <a:r>
              <a:rPr lang="en-US" sz="1001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1001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генетический</a:t>
            </a:r>
            <a:r>
              <a:rPr lang="en-US" sz="1001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1001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банк</a:t>
            </a:r>
            <a:r>
              <a:rPr lang="en-US" sz="1001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1001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картофеля</a:t>
            </a:r>
            <a:r>
              <a:rPr lang="en-US" sz="1001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1001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Научно-практического</a:t>
            </a:r>
            <a:r>
              <a:rPr lang="en-US" sz="1001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1001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центра</a:t>
            </a:r>
            <a:r>
              <a:rPr lang="en-US" sz="1001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1001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Национальной</a:t>
            </a:r>
            <a:r>
              <a:rPr lang="en-US" sz="1001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1001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академии</a:t>
            </a:r>
            <a:r>
              <a:rPr lang="en-US" sz="1001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1001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наук</a:t>
            </a:r>
            <a:r>
              <a:rPr lang="en-US" sz="1001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1001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Беларуси</a:t>
            </a:r>
            <a:r>
              <a:rPr lang="en-US" sz="1001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ru-RU" sz="1001" dirty="0" smtClean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/>
            </a:r>
            <a:br>
              <a:rPr lang="ru-RU" sz="1001" dirty="0" smtClean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</a:br>
            <a:r>
              <a:rPr lang="en-US" sz="1001" dirty="0" err="1" smtClean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по</a:t>
            </a:r>
            <a:r>
              <a:rPr lang="en-US" sz="1001" dirty="0" smtClean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1001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картофелеводству</a:t>
            </a:r>
            <a:r>
              <a:rPr lang="en-US" sz="1001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и </a:t>
            </a:r>
            <a:r>
              <a:rPr lang="en-US" sz="1001" dirty="0" err="1" smtClean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плодоовощеводству</a:t>
            </a:r>
            <a:r>
              <a:rPr lang="en-US" sz="1001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.</a:t>
            </a:r>
          </a:p>
        </p:txBody>
      </p:sp>
      <p:sp>
        <p:nvSpPr>
          <p:cNvPr id="8" name="Freeform 8"/>
          <p:cNvSpPr/>
          <p:nvPr/>
        </p:nvSpPr>
        <p:spPr>
          <a:xfrm>
            <a:off x="3891401" y="2811418"/>
            <a:ext cx="1058599" cy="827581"/>
          </a:xfrm>
          <a:custGeom>
            <a:avLst/>
            <a:gdLst/>
            <a:ahLst/>
            <a:cxnLst/>
            <a:rect l="l" t="t" r="r" b="b"/>
            <a:pathLst>
              <a:path w="1058599" h="827581">
                <a:moveTo>
                  <a:pt x="0" y="0"/>
                </a:moveTo>
                <a:lnTo>
                  <a:pt x="1058599" y="0"/>
                </a:lnTo>
                <a:lnTo>
                  <a:pt x="1058599" y="827581"/>
                </a:lnTo>
                <a:lnTo>
                  <a:pt x="0" y="8275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3394990" y="1479996"/>
            <a:ext cx="1856460" cy="2060376"/>
            <a:chOff x="-1055" y="-28575"/>
            <a:chExt cx="1233385" cy="1476785"/>
          </a:xfrm>
        </p:grpSpPr>
        <p:sp>
          <p:nvSpPr>
            <p:cNvPr id="10" name="Freeform 10"/>
            <p:cNvSpPr/>
            <p:nvPr/>
          </p:nvSpPr>
          <p:spPr>
            <a:xfrm>
              <a:off x="-1055" y="-1267"/>
              <a:ext cx="1232330" cy="1448210"/>
            </a:xfrm>
            <a:custGeom>
              <a:avLst/>
              <a:gdLst/>
              <a:ahLst/>
              <a:cxnLst/>
              <a:rect l="l" t="t" r="r" b="b"/>
              <a:pathLst>
                <a:path w="1232330" h="1448210">
                  <a:moveTo>
                    <a:pt x="85555" y="0"/>
                  </a:moveTo>
                  <a:lnTo>
                    <a:pt x="1146775" y="0"/>
                  </a:lnTo>
                  <a:cubicBezTo>
                    <a:pt x="1169466" y="0"/>
                    <a:pt x="1191227" y="9014"/>
                    <a:pt x="1207272" y="25059"/>
                  </a:cubicBezTo>
                  <a:cubicBezTo>
                    <a:pt x="1223316" y="41103"/>
                    <a:pt x="1232330" y="62864"/>
                    <a:pt x="1232330" y="85555"/>
                  </a:cubicBezTo>
                  <a:lnTo>
                    <a:pt x="1232330" y="1362655"/>
                  </a:lnTo>
                  <a:cubicBezTo>
                    <a:pt x="1232330" y="1385345"/>
                    <a:pt x="1223316" y="1407107"/>
                    <a:pt x="1207272" y="1423152"/>
                  </a:cubicBezTo>
                  <a:cubicBezTo>
                    <a:pt x="1191227" y="1439196"/>
                    <a:pt x="1169466" y="1448210"/>
                    <a:pt x="1146775" y="1448210"/>
                  </a:cubicBezTo>
                  <a:lnTo>
                    <a:pt x="85555" y="1448210"/>
                  </a:lnTo>
                  <a:cubicBezTo>
                    <a:pt x="62864" y="1448210"/>
                    <a:pt x="41103" y="1439196"/>
                    <a:pt x="25059" y="1423152"/>
                  </a:cubicBezTo>
                  <a:cubicBezTo>
                    <a:pt x="9014" y="1407107"/>
                    <a:pt x="0" y="1385345"/>
                    <a:pt x="0" y="1362655"/>
                  </a:cubicBezTo>
                  <a:lnTo>
                    <a:pt x="0" y="85555"/>
                  </a:lnTo>
                  <a:cubicBezTo>
                    <a:pt x="0" y="62864"/>
                    <a:pt x="9014" y="41103"/>
                    <a:pt x="25059" y="25059"/>
                  </a:cubicBezTo>
                  <a:cubicBezTo>
                    <a:pt x="41103" y="9014"/>
                    <a:pt x="62864" y="0"/>
                    <a:pt x="85555" y="0"/>
                  </a:cubicBezTo>
                  <a:close/>
                </a:path>
              </a:pathLst>
            </a:custGeom>
            <a:solidFill>
              <a:srgbClr val="BCE52E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1232330" cy="14767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260"/>
                </a:lnSpc>
              </a:pPr>
              <a:r>
                <a:rPr lang="en-US" sz="9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Белорусские</a:t>
              </a:r>
              <a:r>
                <a:rPr lang="en-US" sz="9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9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селекционеры</a:t>
              </a:r>
              <a:r>
                <a:rPr lang="en-US" sz="9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9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постоянно</a:t>
              </a:r>
              <a:r>
                <a:rPr lang="en-US" sz="9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9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работают</a:t>
              </a:r>
              <a:r>
                <a:rPr lang="en-US" sz="9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</a:p>
            <a:p>
              <a:pPr algn="ctr">
                <a:lnSpc>
                  <a:spcPts val="1260"/>
                </a:lnSpc>
              </a:pPr>
              <a:r>
                <a:rPr lang="en-US" sz="9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над</a:t>
              </a:r>
              <a:r>
                <a:rPr lang="en-US" sz="9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9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новыми</a:t>
              </a:r>
              <a:r>
                <a:rPr lang="en-US" sz="9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9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сортами</a:t>
              </a:r>
              <a:r>
                <a:rPr lang="en-US" sz="9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9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картофеля</a:t>
              </a:r>
              <a:r>
                <a:rPr lang="en-US" sz="9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, </a:t>
              </a:r>
              <a:r>
                <a:rPr lang="en-US" sz="9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которые</a:t>
              </a:r>
              <a:r>
                <a:rPr lang="en-US" sz="9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9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отличаются</a:t>
              </a:r>
              <a:r>
                <a:rPr lang="en-US" sz="9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900" b="1" dirty="0" err="1">
                  <a:solidFill>
                    <a:srgbClr val="FF4930"/>
                  </a:solidFill>
                  <a:latin typeface="Arial" panose="020B0604020202020204" pitchFamily="34" charset="0"/>
                  <a:ea typeface="Arimo Bold"/>
                  <a:cs typeface="Arial" panose="020B0604020202020204" pitchFamily="34" charset="0"/>
                  <a:sym typeface="Arimo Bold"/>
                </a:rPr>
                <a:t>вкусовыми</a:t>
              </a:r>
              <a:r>
                <a:rPr lang="en-US" sz="900" b="1" dirty="0">
                  <a:solidFill>
                    <a:srgbClr val="FF4930"/>
                  </a:solidFill>
                  <a:latin typeface="Arial" panose="020B0604020202020204" pitchFamily="34" charset="0"/>
                  <a:ea typeface="Arimo Bold"/>
                  <a:cs typeface="Arial" panose="020B0604020202020204" pitchFamily="34" charset="0"/>
                  <a:sym typeface="Arimo Bold"/>
                </a:rPr>
                <a:t> </a:t>
              </a:r>
              <a:r>
                <a:rPr lang="en-US" sz="900" b="1" dirty="0" err="1">
                  <a:solidFill>
                    <a:srgbClr val="FF4930"/>
                  </a:solidFill>
                  <a:latin typeface="Arial" panose="020B0604020202020204" pitchFamily="34" charset="0"/>
                  <a:ea typeface="Arimo Bold"/>
                  <a:cs typeface="Arial" panose="020B0604020202020204" pitchFamily="34" charset="0"/>
                  <a:sym typeface="Arimo Bold"/>
                </a:rPr>
                <a:t>качествами</a:t>
              </a:r>
              <a:r>
                <a:rPr lang="en-US" sz="900" b="1" dirty="0">
                  <a:solidFill>
                    <a:srgbClr val="FF4930"/>
                  </a:solidFill>
                  <a:latin typeface="Arial" panose="020B0604020202020204" pitchFamily="34" charset="0"/>
                  <a:ea typeface="Arimo Bold"/>
                  <a:cs typeface="Arial" panose="020B0604020202020204" pitchFamily="34" charset="0"/>
                  <a:sym typeface="Arimo Bold"/>
                </a:rPr>
                <a:t>, </a:t>
              </a:r>
              <a:r>
                <a:rPr lang="en-US" sz="900" b="1" dirty="0" err="1">
                  <a:solidFill>
                    <a:srgbClr val="FF4930"/>
                  </a:solidFill>
                  <a:latin typeface="Arial" panose="020B0604020202020204" pitchFamily="34" charset="0"/>
                  <a:ea typeface="Arimo Bold"/>
                  <a:cs typeface="Arial" panose="020B0604020202020204" pitchFamily="34" charset="0"/>
                  <a:sym typeface="Arimo Bold"/>
                </a:rPr>
                <a:t>высокой</a:t>
              </a:r>
              <a:r>
                <a:rPr lang="en-US" sz="900" b="1" dirty="0">
                  <a:solidFill>
                    <a:srgbClr val="FF4930"/>
                  </a:solidFill>
                  <a:latin typeface="Arial" panose="020B0604020202020204" pitchFamily="34" charset="0"/>
                  <a:ea typeface="Arimo Bold"/>
                  <a:cs typeface="Arial" panose="020B0604020202020204" pitchFamily="34" charset="0"/>
                  <a:sym typeface="Arimo Bold"/>
                </a:rPr>
                <a:t> </a:t>
              </a:r>
              <a:r>
                <a:rPr lang="en-US" sz="900" b="1" dirty="0" err="1">
                  <a:solidFill>
                    <a:srgbClr val="FF4930"/>
                  </a:solidFill>
                  <a:latin typeface="Arial" panose="020B0604020202020204" pitchFamily="34" charset="0"/>
                  <a:ea typeface="Arimo Bold"/>
                  <a:cs typeface="Arial" panose="020B0604020202020204" pitchFamily="34" charset="0"/>
                  <a:sym typeface="Arimo Bold"/>
                </a:rPr>
                <a:t>урожайностью</a:t>
              </a:r>
              <a:r>
                <a:rPr lang="en-US" sz="900" b="1" dirty="0">
                  <a:solidFill>
                    <a:srgbClr val="FF4930"/>
                  </a:solidFill>
                  <a:latin typeface="Arial" panose="020B0604020202020204" pitchFamily="34" charset="0"/>
                  <a:ea typeface="Arimo Bold"/>
                  <a:cs typeface="Arial" panose="020B0604020202020204" pitchFamily="34" charset="0"/>
                  <a:sym typeface="Arimo Bold"/>
                </a:rPr>
                <a:t>, </a:t>
              </a:r>
              <a:r>
                <a:rPr lang="en-US" sz="900" b="1" dirty="0" err="1">
                  <a:solidFill>
                    <a:srgbClr val="FF4930"/>
                  </a:solidFill>
                  <a:latin typeface="Arial" panose="020B0604020202020204" pitchFamily="34" charset="0"/>
                  <a:ea typeface="Arimo Bold"/>
                  <a:cs typeface="Arial" panose="020B0604020202020204" pitchFamily="34" charset="0"/>
                  <a:sym typeface="Arimo Bold"/>
                </a:rPr>
                <a:t>лёжкостью</a:t>
              </a:r>
              <a:r>
                <a:rPr lang="en-US" sz="900" b="1" dirty="0">
                  <a:solidFill>
                    <a:srgbClr val="FF4930"/>
                  </a:solidFill>
                  <a:latin typeface="Arial" panose="020B0604020202020204" pitchFamily="34" charset="0"/>
                  <a:ea typeface="Arimo Bold"/>
                  <a:cs typeface="Arial" panose="020B0604020202020204" pitchFamily="34" charset="0"/>
                  <a:sym typeface="Arimo Bold"/>
                </a:rPr>
                <a:t>, </a:t>
              </a:r>
              <a:r>
                <a:rPr lang="en-US" sz="900" b="1" dirty="0" err="1">
                  <a:solidFill>
                    <a:srgbClr val="FF4930"/>
                  </a:solidFill>
                  <a:latin typeface="Arial" panose="020B0604020202020204" pitchFamily="34" charset="0"/>
                  <a:ea typeface="Arimo Bold"/>
                  <a:cs typeface="Arial" panose="020B0604020202020204" pitchFamily="34" charset="0"/>
                  <a:sym typeface="Arimo Bold"/>
                </a:rPr>
                <a:t>устойчивостью</a:t>
              </a:r>
              <a:r>
                <a:rPr lang="en-US" sz="900" b="1" dirty="0">
                  <a:solidFill>
                    <a:srgbClr val="FF4930"/>
                  </a:solidFill>
                  <a:latin typeface="Arial" panose="020B0604020202020204" pitchFamily="34" charset="0"/>
                  <a:ea typeface="Arimo Bold"/>
                  <a:cs typeface="Arial" panose="020B0604020202020204" pitchFamily="34" charset="0"/>
                  <a:sym typeface="Arimo Bold"/>
                </a:rPr>
                <a:t> </a:t>
              </a:r>
              <a:r>
                <a:rPr lang="ru-RU" sz="900" b="1" dirty="0" smtClean="0">
                  <a:solidFill>
                    <a:srgbClr val="FF4930"/>
                  </a:solidFill>
                  <a:latin typeface="Arial" panose="020B0604020202020204" pitchFamily="34" charset="0"/>
                  <a:ea typeface="Arimo Bold"/>
                  <a:cs typeface="Arial" panose="020B0604020202020204" pitchFamily="34" charset="0"/>
                  <a:sym typeface="Arimo Bold"/>
                </a:rPr>
                <a:t/>
              </a:r>
              <a:br>
                <a:rPr lang="ru-RU" sz="900" b="1" dirty="0" smtClean="0">
                  <a:solidFill>
                    <a:srgbClr val="FF4930"/>
                  </a:solidFill>
                  <a:latin typeface="Arial" panose="020B0604020202020204" pitchFamily="34" charset="0"/>
                  <a:ea typeface="Arimo Bold"/>
                  <a:cs typeface="Arial" panose="020B0604020202020204" pitchFamily="34" charset="0"/>
                  <a:sym typeface="Arimo Bold"/>
                </a:rPr>
              </a:br>
              <a:r>
                <a:rPr lang="en-US" sz="900" b="1" dirty="0" smtClean="0">
                  <a:solidFill>
                    <a:srgbClr val="FF4930"/>
                  </a:solidFill>
                  <a:latin typeface="Arial" panose="020B0604020202020204" pitchFamily="34" charset="0"/>
                  <a:ea typeface="Arimo Bold"/>
                  <a:cs typeface="Arial" panose="020B0604020202020204" pitchFamily="34" charset="0"/>
                  <a:sym typeface="Arimo Bold"/>
                </a:rPr>
                <a:t>к </a:t>
              </a:r>
              <a:r>
                <a:rPr lang="en-US" sz="900" b="1" dirty="0" err="1">
                  <a:solidFill>
                    <a:srgbClr val="FF4930"/>
                  </a:solidFill>
                  <a:latin typeface="Arial" panose="020B0604020202020204" pitchFamily="34" charset="0"/>
                  <a:ea typeface="Arimo Bold"/>
                  <a:cs typeface="Arial" panose="020B0604020202020204" pitchFamily="34" charset="0"/>
                  <a:sym typeface="Arimo Bold"/>
                </a:rPr>
                <a:t>болезням</a:t>
              </a:r>
              <a:r>
                <a:rPr lang="en-US" sz="900" b="1" dirty="0">
                  <a:solidFill>
                    <a:srgbClr val="FF4930"/>
                  </a:solidFill>
                  <a:latin typeface="Arial" panose="020B0604020202020204" pitchFamily="34" charset="0"/>
                  <a:ea typeface="Arimo Bold"/>
                  <a:cs typeface="Arial" panose="020B0604020202020204" pitchFamily="34" charset="0"/>
                  <a:sym typeface="Arimo Bold"/>
                </a:rPr>
                <a:t>.</a:t>
              </a:r>
            </a:p>
            <a:p>
              <a:pPr algn="ctr">
                <a:lnSpc>
                  <a:spcPts val="1260"/>
                </a:lnSpc>
              </a:pPr>
              <a:r>
                <a:rPr lang="en-US" sz="9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Самые</a:t>
              </a:r>
              <a:r>
                <a:rPr lang="en-US" sz="9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9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популярные</a:t>
              </a:r>
              <a:r>
                <a:rPr lang="en-US" sz="9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— </a:t>
              </a:r>
              <a:r>
                <a:rPr lang="ru-RU" sz="900" dirty="0" smtClean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«</a:t>
              </a:r>
              <a:r>
                <a:rPr lang="en-US" sz="900" dirty="0" err="1" smtClean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мастак</a:t>
              </a:r>
              <a:r>
                <a:rPr lang="ru-RU" sz="9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»</a:t>
              </a:r>
              <a:r>
                <a:rPr lang="en-US" sz="900" dirty="0" smtClean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, </a:t>
              </a:r>
              <a:r>
                <a:rPr lang="ru-RU" sz="900" dirty="0" smtClean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«</a:t>
              </a:r>
              <a:r>
                <a:rPr lang="en-US" sz="900" dirty="0" err="1" smtClean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уладар</a:t>
              </a:r>
              <a:r>
                <a:rPr lang="ru-RU" sz="900" dirty="0" smtClean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»</a:t>
              </a:r>
              <a:r>
                <a:rPr lang="en-US" sz="900" dirty="0" smtClean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, </a:t>
              </a:r>
              <a:r>
                <a:rPr lang="ru-RU" sz="900" dirty="0" smtClean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«</a:t>
              </a:r>
              <a:r>
                <a:rPr lang="en-US" sz="900" dirty="0" err="1" smtClean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скарб</a:t>
              </a:r>
              <a:r>
                <a:rPr lang="ru-RU" sz="900" dirty="0" smtClean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»</a:t>
              </a:r>
              <a:r>
                <a:rPr lang="en-US" sz="900" dirty="0" smtClean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, </a:t>
              </a:r>
              <a:r>
                <a:rPr lang="ru-RU" sz="900" dirty="0" smtClean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«</a:t>
              </a:r>
              <a:r>
                <a:rPr lang="en-US" sz="900" dirty="0" err="1" smtClean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нара</a:t>
              </a:r>
              <a:r>
                <a:rPr lang="ru-RU" sz="900" dirty="0" smtClean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»</a:t>
              </a:r>
              <a:r>
                <a:rPr lang="en-US" sz="900" dirty="0" smtClean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, </a:t>
              </a:r>
              <a:r>
                <a:rPr lang="ru-RU" sz="900" dirty="0" smtClean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«</a:t>
              </a:r>
              <a:r>
                <a:rPr lang="en-US" sz="900" dirty="0" err="1" smtClean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манифест</a:t>
              </a:r>
              <a:r>
                <a:rPr lang="ru-RU" sz="900" dirty="0" smtClean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»</a:t>
              </a:r>
              <a:r>
                <a:rPr lang="en-US" sz="900" dirty="0" smtClean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, </a:t>
              </a:r>
              <a:r>
                <a:rPr lang="ru-RU" sz="900" dirty="0" smtClean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«</a:t>
              </a:r>
              <a:r>
                <a:rPr lang="en-US" sz="900" dirty="0" err="1" smtClean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рагнеда</a:t>
              </a:r>
              <a:r>
                <a:rPr lang="ru-RU" sz="900" dirty="0" smtClean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»</a:t>
              </a:r>
              <a:r>
                <a:rPr lang="en-US" sz="900" dirty="0" smtClean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. </a:t>
              </a:r>
              <a:endPara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84899" y="1518096"/>
            <a:ext cx="1752600" cy="2329502"/>
            <a:chOff x="-33722" y="0"/>
            <a:chExt cx="1257378" cy="148669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189935" cy="1486695"/>
            </a:xfrm>
            <a:custGeom>
              <a:avLst/>
              <a:gdLst/>
              <a:ahLst/>
              <a:cxnLst/>
              <a:rect l="l" t="t" r="r" b="b"/>
              <a:pathLst>
                <a:path w="1189935" h="1486695">
                  <a:moveTo>
                    <a:pt x="88603" y="0"/>
                  </a:moveTo>
                  <a:lnTo>
                    <a:pt x="1101331" y="0"/>
                  </a:lnTo>
                  <a:cubicBezTo>
                    <a:pt x="1124830" y="0"/>
                    <a:pt x="1147367" y="9335"/>
                    <a:pt x="1163983" y="25951"/>
                  </a:cubicBezTo>
                  <a:cubicBezTo>
                    <a:pt x="1180600" y="42568"/>
                    <a:pt x="1189935" y="65104"/>
                    <a:pt x="1189935" y="88603"/>
                  </a:cubicBezTo>
                  <a:lnTo>
                    <a:pt x="1189935" y="1398092"/>
                  </a:lnTo>
                  <a:cubicBezTo>
                    <a:pt x="1189935" y="1421591"/>
                    <a:pt x="1180600" y="1444127"/>
                    <a:pt x="1163983" y="1460744"/>
                  </a:cubicBezTo>
                  <a:cubicBezTo>
                    <a:pt x="1147367" y="1477360"/>
                    <a:pt x="1124830" y="1486695"/>
                    <a:pt x="1101331" y="1486695"/>
                  </a:cubicBezTo>
                  <a:lnTo>
                    <a:pt x="88603" y="1486695"/>
                  </a:lnTo>
                  <a:cubicBezTo>
                    <a:pt x="65104" y="1486695"/>
                    <a:pt x="42568" y="1477360"/>
                    <a:pt x="25951" y="1460744"/>
                  </a:cubicBezTo>
                  <a:cubicBezTo>
                    <a:pt x="9335" y="1444127"/>
                    <a:pt x="0" y="1421591"/>
                    <a:pt x="0" y="1398092"/>
                  </a:cubicBezTo>
                  <a:lnTo>
                    <a:pt x="0" y="88603"/>
                  </a:lnTo>
                  <a:cubicBezTo>
                    <a:pt x="0" y="65104"/>
                    <a:pt x="9335" y="42568"/>
                    <a:pt x="25951" y="25951"/>
                  </a:cubicBezTo>
                  <a:cubicBezTo>
                    <a:pt x="42568" y="9335"/>
                    <a:pt x="65104" y="0"/>
                    <a:pt x="88603" y="0"/>
                  </a:cubicBezTo>
                  <a:close/>
                </a:path>
              </a:pathLst>
            </a:custGeom>
            <a:solidFill>
              <a:srgbClr val="BCE52E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-33722" y="33169"/>
              <a:ext cx="1257378" cy="14203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260"/>
                </a:lnSpc>
              </a:pPr>
              <a:r>
                <a:rPr lang="en-US" sz="10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Беларусь</a:t>
              </a:r>
              <a:r>
                <a:rPr lang="en-US" sz="10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10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называют</a:t>
              </a:r>
              <a:r>
                <a:rPr lang="en-US" sz="10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10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страной</a:t>
              </a:r>
              <a:r>
                <a:rPr lang="en-US" sz="10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10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картофеля</a:t>
              </a:r>
              <a:r>
                <a:rPr lang="en-US" sz="10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. </a:t>
              </a:r>
              <a:r>
                <a:rPr lang="en-US" sz="10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Она</a:t>
              </a:r>
              <a:r>
                <a:rPr lang="en-US" sz="10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10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входит</a:t>
              </a:r>
              <a:r>
                <a:rPr lang="en-US" sz="10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</a:p>
            <a:p>
              <a:pPr algn="ctr">
                <a:lnSpc>
                  <a:spcPts val="1260"/>
                </a:lnSpc>
              </a:pPr>
              <a:r>
                <a:rPr lang="en-US" sz="10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в </a:t>
              </a:r>
              <a:r>
                <a:rPr lang="en-US" sz="10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двадцатку</a:t>
              </a:r>
              <a:r>
                <a:rPr lang="en-US" sz="10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10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крупнейших</a:t>
              </a:r>
              <a:r>
                <a:rPr lang="en-US" sz="10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10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производителей</a:t>
              </a:r>
              <a:r>
                <a:rPr lang="en-US" sz="10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в </a:t>
              </a:r>
              <a:r>
                <a:rPr lang="en-US" sz="10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мире</a:t>
              </a:r>
              <a:r>
                <a:rPr lang="en-US" sz="10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</a:p>
            <a:p>
              <a:pPr algn="ctr">
                <a:lnSpc>
                  <a:spcPts val="1260"/>
                </a:lnSpc>
              </a:pPr>
              <a:r>
                <a:rPr lang="en-US" sz="10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и </a:t>
              </a:r>
              <a:r>
                <a:rPr lang="en-US" sz="10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является</a:t>
              </a:r>
              <a:r>
                <a:rPr lang="en-US" sz="10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10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лидером</a:t>
              </a:r>
              <a:r>
                <a:rPr lang="en-US" sz="10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</a:p>
            <a:p>
              <a:pPr algn="ctr">
                <a:lnSpc>
                  <a:spcPts val="1260"/>
                </a:lnSpc>
              </a:pPr>
              <a:r>
                <a:rPr lang="en-US" sz="10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по</a:t>
              </a:r>
              <a:r>
                <a:rPr lang="en-US" sz="10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10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объёму</a:t>
              </a:r>
              <a:r>
                <a:rPr lang="en-US" sz="10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10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полученного</a:t>
              </a:r>
              <a:r>
                <a:rPr lang="en-US" sz="10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10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продукта</a:t>
              </a:r>
              <a:r>
                <a:rPr lang="en-US" sz="10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10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на</a:t>
              </a:r>
              <a:r>
                <a:rPr lang="en-US" sz="10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10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душу</a:t>
              </a:r>
              <a:r>
                <a:rPr lang="en-US" sz="10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10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населения</a:t>
              </a:r>
              <a:r>
                <a:rPr lang="en-US" sz="10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. </a:t>
              </a:r>
            </a:p>
            <a:p>
              <a:pPr algn="ctr">
                <a:lnSpc>
                  <a:spcPts val="1260"/>
                </a:lnSpc>
              </a:pPr>
              <a:r>
                <a:rPr lang="en-US" sz="10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10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Белорусский</a:t>
              </a:r>
              <a:r>
                <a:rPr lang="en-US" sz="10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10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картофель</a:t>
              </a:r>
              <a:r>
                <a:rPr lang="en-US" sz="10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10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поставляется</a:t>
              </a:r>
              <a:r>
                <a:rPr lang="en-US" sz="10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в </a:t>
              </a:r>
              <a:r>
                <a:rPr lang="en-US" sz="10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Россию</a:t>
              </a:r>
              <a:r>
                <a:rPr lang="en-US" sz="10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, </a:t>
              </a:r>
            </a:p>
            <a:p>
              <a:pPr algn="ctr">
                <a:lnSpc>
                  <a:spcPts val="1260"/>
                </a:lnSpc>
              </a:pPr>
              <a:r>
                <a:rPr lang="en-US" sz="10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Казахстан</a:t>
              </a:r>
              <a:r>
                <a:rPr lang="en-US" sz="10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, </a:t>
              </a:r>
              <a:r>
                <a:rPr lang="en-US" sz="10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Грузию</a:t>
              </a:r>
              <a:r>
                <a:rPr lang="en-US" sz="10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, </a:t>
              </a:r>
              <a:r>
                <a:rPr lang="en-US" sz="10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Узбекистан</a:t>
              </a:r>
              <a:r>
                <a:rPr lang="en-US" sz="10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.</a:t>
              </a:r>
            </a:p>
          </p:txBody>
        </p:sp>
      </p:grpSp>
      <p:sp>
        <p:nvSpPr>
          <p:cNvPr id="16" name="Скругленный прямоугольник 15"/>
          <p:cNvSpPr/>
          <p:nvPr/>
        </p:nvSpPr>
        <p:spPr>
          <a:xfrm>
            <a:off x="2037499" y="1570068"/>
            <a:ext cx="1308951" cy="183988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60"/>
              </a:lnSpc>
              <a:spcBef>
                <a:spcPct val="0"/>
              </a:spcBef>
            </a:pP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Белорусские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сорта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картофеля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являются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очень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популярными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</a:p>
          <a:p>
            <a:pPr algn="ctr">
              <a:lnSpc>
                <a:spcPts val="1260"/>
              </a:lnSpc>
              <a:spcBef>
                <a:spcPct val="0"/>
              </a:spcBef>
            </a:pP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не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только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</a:p>
          <a:p>
            <a:pPr algn="ctr">
              <a:lnSpc>
                <a:spcPts val="1260"/>
              </a:lnSpc>
              <a:spcBef>
                <a:spcPct val="0"/>
              </a:spcBef>
            </a:pP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на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родине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,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но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</a:p>
          <a:p>
            <a:pPr algn="ctr">
              <a:lnSpc>
                <a:spcPts val="1260"/>
              </a:lnSpc>
              <a:spcBef>
                <a:spcPct val="0"/>
              </a:spcBef>
            </a:pP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и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во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многих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других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странах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. </a:t>
            </a:r>
            <a:r>
              <a:rPr lang="en-US" sz="900" b="1" dirty="0" err="1">
                <a:solidFill>
                  <a:srgbClr val="EB2030"/>
                </a:solidFill>
                <a:latin typeface="Arial" panose="020B0604020202020204" pitchFamily="34" charset="0"/>
                <a:ea typeface="Arimo Bold"/>
                <a:cs typeface="Arial" panose="020B0604020202020204" pitchFamily="34" charset="0"/>
                <a:sym typeface="Arimo Bold"/>
              </a:rPr>
              <a:t>Это</a:t>
            </a:r>
            <a:r>
              <a:rPr lang="en-US" sz="900" b="1" dirty="0">
                <a:solidFill>
                  <a:srgbClr val="EB2030"/>
                </a:solidFill>
                <a:latin typeface="Arial" panose="020B0604020202020204" pitchFamily="34" charset="0"/>
                <a:ea typeface="Arimo Bold"/>
                <a:cs typeface="Arial" panose="020B0604020202020204" pitchFamily="34" charset="0"/>
                <a:sym typeface="Arimo Bold"/>
              </a:rPr>
              <a:t> </a:t>
            </a:r>
            <a:r>
              <a:rPr lang="en-US" sz="900" b="1" dirty="0" err="1">
                <a:solidFill>
                  <a:srgbClr val="EB2030"/>
                </a:solidFill>
                <a:latin typeface="Arial" panose="020B0604020202020204" pitchFamily="34" charset="0"/>
                <a:ea typeface="Arimo Bold"/>
                <a:cs typeface="Arial" panose="020B0604020202020204" pitchFamily="34" charset="0"/>
                <a:sym typeface="Arimo Bold"/>
              </a:rPr>
              <a:t>обусловлено</a:t>
            </a:r>
            <a:r>
              <a:rPr lang="en-US" sz="900" b="1" dirty="0">
                <a:solidFill>
                  <a:srgbClr val="EB2030"/>
                </a:solidFill>
                <a:latin typeface="Arial" panose="020B0604020202020204" pitchFamily="34" charset="0"/>
                <a:ea typeface="Arimo Bold"/>
                <a:cs typeface="Arial" panose="020B0604020202020204" pitchFamily="34" charset="0"/>
                <a:sym typeface="Arimo Bold"/>
              </a:rPr>
              <a:t> </a:t>
            </a:r>
            <a:r>
              <a:rPr lang="en-US" sz="900" b="1" dirty="0" err="1">
                <a:solidFill>
                  <a:srgbClr val="EB2030"/>
                </a:solidFill>
                <a:latin typeface="Arial" panose="020B0604020202020204" pitchFamily="34" charset="0"/>
                <a:ea typeface="Arimo Bold"/>
                <a:cs typeface="Arial" panose="020B0604020202020204" pitchFamily="34" charset="0"/>
                <a:sym typeface="Arimo Bold"/>
              </a:rPr>
              <a:t>их</a:t>
            </a:r>
            <a:r>
              <a:rPr lang="en-US" sz="900" b="1" dirty="0">
                <a:solidFill>
                  <a:srgbClr val="EB2030"/>
                </a:solidFill>
                <a:latin typeface="Arial" panose="020B0604020202020204" pitchFamily="34" charset="0"/>
                <a:ea typeface="Arimo Bold"/>
                <a:cs typeface="Arial" panose="020B0604020202020204" pitchFamily="34" charset="0"/>
                <a:sym typeface="Arimo Bold"/>
              </a:rPr>
              <a:t> </a:t>
            </a:r>
            <a:r>
              <a:rPr lang="en-US" sz="900" b="1" dirty="0" err="1">
                <a:solidFill>
                  <a:srgbClr val="EB2030"/>
                </a:solidFill>
                <a:latin typeface="Arial" panose="020B0604020202020204" pitchFamily="34" charset="0"/>
                <a:ea typeface="Arimo Bold"/>
                <a:cs typeface="Arial" panose="020B0604020202020204" pitchFamily="34" charset="0"/>
                <a:sym typeface="Arimo Bold"/>
              </a:rPr>
              <a:t>качеством</a:t>
            </a:r>
            <a:r>
              <a:rPr lang="en-US" sz="900" b="1" dirty="0">
                <a:solidFill>
                  <a:srgbClr val="EB2030"/>
                </a:solidFill>
                <a:latin typeface="Arial" panose="020B0604020202020204" pitchFamily="34" charset="0"/>
                <a:ea typeface="Arimo Bold"/>
                <a:cs typeface="Arial" panose="020B0604020202020204" pitchFamily="34" charset="0"/>
                <a:sym typeface="Arimo Bold"/>
              </a:rPr>
              <a:t>.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037498" y="1518096"/>
            <a:ext cx="1308951" cy="183988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60"/>
              </a:lnSpc>
              <a:spcBef>
                <a:spcPct val="0"/>
              </a:spcBef>
            </a:pP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Белорусские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сорта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картофеля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являются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очень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популярными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</a:p>
          <a:p>
            <a:pPr algn="ctr">
              <a:lnSpc>
                <a:spcPts val="1260"/>
              </a:lnSpc>
              <a:spcBef>
                <a:spcPct val="0"/>
              </a:spcBef>
            </a:pP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не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только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</a:p>
          <a:p>
            <a:pPr algn="ctr">
              <a:lnSpc>
                <a:spcPts val="1260"/>
              </a:lnSpc>
              <a:spcBef>
                <a:spcPct val="0"/>
              </a:spcBef>
            </a:pP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на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родине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,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но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</a:p>
          <a:p>
            <a:pPr algn="ctr">
              <a:lnSpc>
                <a:spcPts val="1260"/>
              </a:lnSpc>
              <a:spcBef>
                <a:spcPct val="0"/>
              </a:spcBef>
            </a:pP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и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во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многих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других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странах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. </a:t>
            </a:r>
            <a:r>
              <a:rPr lang="en-US" sz="900" b="1" dirty="0" err="1">
                <a:solidFill>
                  <a:srgbClr val="EB2030"/>
                </a:solidFill>
                <a:latin typeface="Arial" panose="020B0604020202020204" pitchFamily="34" charset="0"/>
                <a:ea typeface="Arimo Bold"/>
                <a:cs typeface="Arial" panose="020B0604020202020204" pitchFamily="34" charset="0"/>
                <a:sym typeface="Arimo Bold"/>
              </a:rPr>
              <a:t>Это</a:t>
            </a:r>
            <a:r>
              <a:rPr lang="en-US" sz="900" b="1" dirty="0">
                <a:solidFill>
                  <a:srgbClr val="EB2030"/>
                </a:solidFill>
                <a:latin typeface="Arial" panose="020B0604020202020204" pitchFamily="34" charset="0"/>
                <a:ea typeface="Arimo Bold"/>
                <a:cs typeface="Arial" panose="020B0604020202020204" pitchFamily="34" charset="0"/>
                <a:sym typeface="Arimo Bold"/>
              </a:rPr>
              <a:t> </a:t>
            </a:r>
            <a:r>
              <a:rPr lang="en-US" sz="900" b="1" dirty="0" err="1">
                <a:solidFill>
                  <a:srgbClr val="EB2030"/>
                </a:solidFill>
                <a:latin typeface="Arial" panose="020B0604020202020204" pitchFamily="34" charset="0"/>
                <a:ea typeface="Arimo Bold"/>
                <a:cs typeface="Arial" panose="020B0604020202020204" pitchFamily="34" charset="0"/>
                <a:sym typeface="Arimo Bold"/>
              </a:rPr>
              <a:t>обусловлено</a:t>
            </a:r>
            <a:r>
              <a:rPr lang="en-US" sz="900" b="1" dirty="0">
                <a:solidFill>
                  <a:srgbClr val="EB2030"/>
                </a:solidFill>
                <a:latin typeface="Arial" panose="020B0604020202020204" pitchFamily="34" charset="0"/>
                <a:ea typeface="Arimo Bold"/>
                <a:cs typeface="Arial" panose="020B0604020202020204" pitchFamily="34" charset="0"/>
                <a:sym typeface="Arimo Bold"/>
              </a:rPr>
              <a:t> </a:t>
            </a:r>
            <a:r>
              <a:rPr lang="en-US" sz="900" b="1" dirty="0" err="1">
                <a:solidFill>
                  <a:srgbClr val="EB2030"/>
                </a:solidFill>
                <a:latin typeface="Arial" panose="020B0604020202020204" pitchFamily="34" charset="0"/>
                <a:ea typeface="Arimo Bold"/>
                <a:cs typeface="Arial" panose="020B0604020202020204" pitchFamily="34" charset="0"/>
                <a:sym typeface="Arimo Bold"/>
              </a:rPr>
              <a:t>их</a:t>
            </a:r>
            <a:r>
              <a:rPr lang="en-US" sz="900" b="1" dirty="0">
                <a:solidFill>
                  <a:srgbClr val="EB2030"/>
                </a:solidFill>
                <a:latin typeface="Arial" panose="020B0604020202020204" pitchFamily="34" charset="0"/>
                <a:ea typeface="Arimo Bold"/>
                <a:cs typeface="Arial" panose="020B0604020202020204" pitchFamily="34" charset="0"/>
                <a:sym typeface="Arimo Bold"/>
              </a:rPr>
              <a:t> </a:t>
            </a:r>
            <a:r>
              <a:rPr lang="en-US" sz="900" b="1" dirty="0" err="1">
                <a:solidFill>
                  <a:srgbClr val="EB2030"/>
                </a:solidFill>
                <a:latin typeface="Arial" panose="020B0604020202020204" pitchFamily="34" charset="0"/>
                <a:ea typeface="Arimo Bold"/>
                <a:cs typeface="Arial" panose="020B0604020202020204" pitchFamily="34" charset="0"/>
                <a:sym typeface="Arimo Bold"/>
              </a:rPr>
              <a:t>качеством</a:t>
            </a:r>
            <a:r>
              <a:rPr lang="en-US" sz="900" b="1" dirty="0">
                <a:solidFill>
                  <a:srgbClr val="EB2030"/>
                </a:solidFill>
                <a:latin typeface="Arial" panose="020B0604020202020204" pitchFamily="34" charset="0"/>
                <a:ea typeface="Arimo Bold"/>
                <a:cs typeface="Arial" panose="020B0604020202020204" pitchFamily="34" charset="0"/>
                <a:sym typeface="Arimo Bold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0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H="1">
            <a:off x="355169" y="383091"/>
            <a:ext cx="2016187" cy="11866"/>
          </a:xfrm>
          <a:prstGeom prst="line">
            <a:avLst/>
          </a:prstGeom>
          <a:ln w="19050" cap="flat">
            <a:solidFill>
              <a:srgbClr val="00BF6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>
            <a:off x="2979240" y="697130"/>
            <a:ext cx="1636709" cy="878044"/>
          </a:xfrm>
          <a:custGeom>
            <a:avLst/>
            <a:gdLst/>
            <a:ahLst/>
            <a:cxnLst/>
            <a:rect l="l" t="t" r="r" b="b"/>
            <a:pathLst>
              <a:path w="1636709" h="878044">
                <a:moveTo>
                  <a:pt x="0" y="0"/>
                </a:moveTo>
                <a:lnTo>
                  <a:pt x="1636709" y="0"/>
                </a:lnTo>
                <a:lnTo>
                  <a:pt x="1636709" y="878044"/>
                </a:lnTo>
                <a:lnTo>
                  <a:pt x="0" y="8780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09" b="-18444"/>
            </a:stretch>
          </a:blipFill>
        </p:spPr>
      </p:sp>
      <p:sp>
        <p:nvSpPr>
          <p:cNvPr id="4" name="AutoShape 4"/>
          <p:cNvSpPr/>
          <p:nvPr/>
        </p:nvSpPr>
        <p:spPr>
          <a:xfrm flipV="1">
            <a:off x="367035" y="3466334"/>
            <a:ext cx="4792439" cy="0"/>
          </a:xfrm>
          <a:prstGeom prst="line">
            <a:avLst/>
          </a:prstGeom>
          <a:ln w="19050" cap="flat">
            <a:solidFill>
              <a:srgbClr val="00BF6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 flipH="1" flipV="1">
            <a:off x="367035" y="383091"/>
            <a:ext cx="10965" cy="3083243"/>
          </a:xfrm>
          <a:prstGeom prst="line">
            <a:avLst/>
          </a:prstGeom>
          <a:ln w="19050" cap="flat">
            <a:solidFill>
              <a:srgbClr val="00BF63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6" name="Group 6"/>
          <p:cNvGrpSpPr/>
          <p:nvPr/>
        </p:nvGrpSpPr>
        <p:grpSpPr>
          <a:xfrm>
            <a:off x="715637" y="506496"/>
            <a:ext cx="1364490" cy="863175"/>
            <a:chOff x="0" y="0"/>
            <a:chExt cx="978005" cy="61868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78005" cy="618685"/>
            </a:xfrm>
            <a:custGeom>
              <a:avLst/>
              <a:gdLst/>
              <a:ahLst/>
              <a:cxnLst/>
              <a:rect l="l" t="t" r="r" b="b"/>
              <a:pathLst>
                <a:path w="978005" h="618685">
                  <a:moveTo>
                    <a:pt x="107803" y="0"/>
                  </a:moveTo>
                  <a:lnTo>
                    <a:pt x="870201" y="0"/>
                  </a:lnTo>
                  <a:cubicBezTo>
                    <a:pt x="898792" y="0"/>
                    <a:pt x="926213" y="11358"/>
                    <a:pt x="946430" y="31575"/>
                  </a:cubicBezTo>
                  <a:cubicBezTo>
                    <a:pt x="966647" y="51792"/>
                    <a:pt x="978005" y="79212"/>
                    <a:pt x="978005" y="107803"/>
                  </a:cubicBezTo>
                  <a:lnTo>
                    <a:pt x="978005" y="510881"/>
                  </a:lnTo>
                  <a:cubicBezTo>
                    <a:pt x="978005" y="539473"/>
                    <a:pt x="966647" y="566893"/>
                    <a:pt x="946430" y="587110"/>
                  </a:cubicBezTo>
                  <a:cubicBezTo>
                    <a:pt x="926213" y="607327"/>
                    <a:pt x="898792" y="618685"/>
                    <a:pt x="870201" y="618685"/>
                  </a:cubicBezTo>
                  <a:lnTo>
                    <a:pt x="107803" y="618685"/>
                  </a:lnTo>
                  <a:cubicBezTo>
                    <a:pt x="79212" y="618685"/>
                    <a:pt x="51792" y="607327"/>
                    <a:pt x="31575" y="587110"/>
                  </a:cubicBezTo>
                  <a:cubicBezTo>
                    <a:pt x="11358" y="566893"/>
                    <a:pt x="0" y="539473"/>
                    <a:pt x="0" y="510881"/>
                  </a:cubicBezTo>
                  <a:lnTo>
                    <a:pt x="0" y="107803"/>
                  </a:lnTo>
                  <a:cubicBezTo>
                    <a:pt x="0" y="79212"/>
                    <a:pt x="11358" y="51792"/>
                    <a:pt x="31575" y="31575"/>
                  </a:cubicBezTo>
                  <a:cubicBezTo>
                    <a:pt x="51792" y="11358"/>
                    <a:pt x="79212" y="0"/>
                    <a:pt x="107803" y="0"/>
                  </a:cubicBezTo>
                  <a:close/>
                </a:path>
              </a:pathLst>
            </a:custGeom>
            <a:solidFill>
              <a:srgbClr val="E479B6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978005" cy="6377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97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2371357" y="1637007"/>
            <a:ext cx="2713293" cy="1304484"/>
            <a:chOff x="0" y="0"/>
            <a:chExt cx="1944766" cy="93499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944766" cy="934995"/>
            </a:xfrm>
            <a:custGeom>
              <a:avLst/>
              <a:gdLst/>
              <a:ahLst/>
              <a:cxnLst/>
              <a:rect l="l" t="t" r="r" b="b"/>
              <a:pathLst>
                <a:path w="1944766" h="934995">
                  <a:moveTo>
                    <a:pt x="54213" y="0"/>
                  </a:moveTo>
                  <a:lnTo>
                    <a:pt x="1890553" y="0"/>
                  </a:lnTo>
                  <a:cubicBezTo>
                    <a:pt x="1920494" y="0"/>
                    <a:pt x="1944766" y="24272"/>
                    <a:pt x="1944766" y="54213"/>
                  </a:cubicBezTo>
                  <a:lnTo>
                    <a:pt x="1944766" y="880782"/>
                  </a:lnTo>
                  <a:cubicBezTo>
                    <a:pt x="1944766" y="910723"/>
                    <a:pt x="1920494" y="934995"/>
                    <a:pt x="1890553" y="934995"/>
                  </a:cubicBezTo>
                  <a:lnTo>
                    <a:pt x="54213" y="934995"/>
                  </a:lnTo>
                  <a:cubicBezTo>
                    <a:pt x="39835" y="934995"/>
                    <a:pt x="26046" y="929284"/>
                    <a:pt x="15879" y="919117"/>
                  </a:cubicBezTo>
                  <a:cubicBezTo>
                    <a:pt x="5712" y="908950"/>
                    <a:pt x="0" y="895160"/>
                    <a:pt x="0" y="880782"/>
                  </a:cubicBezTo>
                  <a:lnTo>
                    <a:pt x="0" y="54213"/>
                  </a:lnTo>
                  <a:cubicBezTo>
                    <a:pt x="0" y="24272"/>
                    <a:pt x="24272" y="0"/>
                    <a:pt x="54213" y="0"/>
                  </a:cubicBezTo>
                  <a:close/>
                </a:path>
              </a:pathLst>
            </a:custGeom>
            <a:solidFill>
              <a:srgbClr val="9DBD44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19050"/>
              <a:ext cx="1944766" cy="9540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97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3797595" y="3061905"/>
            <a:ext cx="952735" cy="180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19528" lvl="1" indent="-109764" algn="ctr">
              <a:lnSpc>
                <a:spcPts val="1423"/>
              </a:lnSpc>
              <a:buFont typeface="Arial"/>
              <a:buChar char="•"/>
            </a:pPr>
            <a:r>
              <a:rPr lang="en-US" sz="1016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lorem ipsun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797595" y="3204563"/>
            <a:ext cx="952735" cy="180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19528" lvl="1" indent="-109764" algn="ctr">
              <a:lnSpc>
                <a:spcPts val="1423"/>
              </a:lnSpc>
              <a:buFont typeface="Arial"/>
              <a:buChar char="•"/>
            </a:pPr>
            <a:r>
              <a:rPr lang="en-US" sz="1016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lorem ipsun</a:t>
            </a:r>
          </a:p>
        </p:txBody>
      </p:sp>
      <p:sp>
        <p:nvSpPr>
          <p:cNvPr id="14" name="Freeform 14"/>
          <p:cNvSpPr/>
          <p:nvPr/>
        </p:nvSpPr>
        <p:spPr>
          <a:xfrm rot="1045912">
            <a:off x="525144" y="849700"/>
            <a:ext cx="191662" cy="572903"/>
          </a:xfrm>
          <a:custGeom>
            <a:avLst/>
            <a:gdLst/>
            <a:ahLst/>
            <a:cxnLst/>
            <a:rect l="l" t="t" r="r" b="b"/>
            <a:pathLst>
              <a:path w="191662" h="572903">
                <a:moveTo>
                  <a:pt x="0" y="0"/>
                </a:moveTo>
                <a:lnTo>
                  <a:pt x="191662" y="0"/>
                </a:lnTo>
                <a:lnTo>
                  <a:pt x="191662" y="572903"/>
                </a:lnTo>
                <a:lnTo>
                  <a:pt x="0" y="5729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504013" y="1438156"/>
            <a:ext cx="1787739" cy="2200394"/>
            <a:chOff x="0" y="0"/>
            <a:chExt cx="1281371" cy="139544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281371" cy="1395441"/>
            </a:xfrm>
            <a:custGeom>
              <a:avLst/>
              <a:gdLst/>
              <a:ahLst/>
              <a:cxnLst/>
              <a:rect l="l" t="t" r="r" b="b"/>
              <a:pathLst>
                <a:path w="1281371" h="1395441">
                  <a:moveTo>
                    <a:pt x="82281" y="0"/>
                  </a:moveTo>
                  <a:lnTo>
                    <a:pt x="1199090" y="0"/>
                  </a:lnTo>
                  <a:cubicBezTo>
                    <a:pt x="1220912" y="0"/>
                    <a:pt x="1241841" y="8669"/>
                    <a:pt x="1257271" y="24099"/>
                  </a:cubicBezTo>
                  <a:cubicBezTo>
                    <a:pt x="1272702" y="39530"/>
                    <a:pt x="1281371" y="60459"/>
                    <a:pt x="1281371" y="82281"/>
                  </a:cubicBezTo>
                  <a:lnTo>
                    <a:pt x="1281371" y="1313160"/>
                  </a:lnTo>
                  <a:cubicBezTo>
                    <a:pt x="1281371" y="1334982"/>
                    <a:pt x="1272702" y="1355911"/>
                    <a:pt x="1257271" y="1371341"/>
                  </a:cubicBezTo>
                  <a:cubicBezTo>
                    <a:pt x="1241841" y="1386772"/>
                    <a:pt x="1220912" y="1395441"/>
                    <a:pt x="1199090" y="1395441"/>
                  </a:cubicBezTo>
                  <a:lnTo>
                    <a:pt x="82281" y="1395441"/>
                  </a:lnTo>
                  <a:cubicBezTo>
                    <a:pt x="60459" y="1395441"/>
                    <a:pt x="39530" y="1386772"/>
                    <a:pt x="24099" y="1371341"/>
                  </a:cubicBezTo>
                  <a:cubicBezTo>
                    <a:pt x="8669" y="1355911"/>
                    <a:pt x="0" y="1334982"/>
                    <a:pt x="0" y="1313160"/>
                  </a:cubicBezTo>
                  <a:lnTo>
                    <a:pt x="0" y="82281"/>
                  </a:lnTo>
                  <a:cubicBezTo>
                    <a:pt x="0" y="60459"/>
                    <a:pt x="8669" y="39530"/>
                    <a:pt x="24099" y="24099"/>
                  </a:cubicBezTo>
                  <a:cubicBezTo>
                    <a:pt x="39530" y="8669"/>
                    <a:pt x="60459" y="0"/>
                    <a:pt x="82281" y="0"/>
                  </a:cubicBezTo>
                  <a:close/>
                </a:path>
              </a:pathLst>
            </a:custGeom>
            <a:solidFill>
              <a:srgbClr val="BB702E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19050"/>
              <a:ext cx="1281371" cy="14144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97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2891182" y="3031507"/>
            <a:ext cx="2021385" cy="508213"/>
            <a:chOff x="0" y="0"/>
            <a:chExt cx="1448837" cy="36426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448837" cy="364264"/>
            </a:xfrm>
            <a:custGeom>
              <a:avLst/>
              <a:gdLst/>
              <a:ahLst/>
              <a:cxnLst/>
              <a:rect l="l" t="t" r="r" b="b"/>
              <a:pathLst>
                <a:path w="1448837" h="364264">
                  <a:moveTo>
                    <a:pt x="72770" y="0"/>
                  </a:moveTo>
                  <a:lnTo>
                    <a:pt x="1376067" y="0"/>
                  </a:lnTo>
                  <a:cubicBezTo>
                    <a:pt x="1395367" y="0"/>
                    <a:pt x="1413876" y="7667"/>
                    <a:pt x="1427523" y="21314"/>
                  </a:cubicBezTo>
                  <a:cubicBezTo>
                    <a:pt x="1441170" y="34961"/>
                    <a:pt x="1448837" y="53470"/>
                    <a:pt x="1448837" y="72770"/>
                  </a:cubicBezTo>
                  <a:lnTo>
                    <a:pt x="1448837" y="291494"/>
                  </a:lnTo>
                  <a:cubicBezTo>
                    <a:pt x="1448837" y="310794"/>
                    <a:pt x="1441170" y="329303"/>
                    <a:pt x="1427523" y="342950"/>
                  </a:cubicBezTo>
                  <a:cubicBezTo>
                    <a:pt x="1413876" y="356597"/>
                    <a:pt x="1395367" y="364264"/>
                    <a:pt x="1376067" y="364264"/>
                  </a:cubicBezTo>
                  <a:lnTo>
                    <a:pt x="72770" y="364264"/>
                  </a:lnTo>
                  <a:cubicBezTo>
                    <a:pt x="53470" y="364264"/>
                    <a:pt x="34961" y="356597"/>
                    <a:pt x="21314" y="342950"/>
                  </a:cubicBezTo>
                  <a:cubicBezTo>
                    <a:pt x="7667" y="329303"/>
                    <a:pt x="0" y="310794"/>
                    <a:pt x="0" y="291494"/>
                  </a:cubicBezTo>
                  <a:lnTo>
                    <a:pt x="0" y="72770"/>
                  </a:lnTo>
                  <a:cubicBezTo>
                    <a:pt x="0" y="53470"/>
                    <a:pt x="7667" y="34961"/>
                    <a:pt x="21314" y="21314"/>
                  </a:cubicBezTo>
                  <a:cubicBezTo>
                    <a:pt x="34961" y="7667"/>
                    <a:pt x="53470" y="0"/>
                    <a:pt x="72770" y="0"/>
                  </a:cubicBezTo>
                  <a:close/>
                </a:path>
              </a:pathLst>
            </a:custGeom>
            <a:solidFill>
              <a:srgbClr val="FFA700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19050"/>
              <a:ext cx="1448837" cy="3833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979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523022" y="1447429"/>
            <a:ext cx="1749719" cy="2151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0"/>
              </a:lnSpc>
            </a:pPr>
            <a:r>
              <a:rPr lang="en-US" sz="900" dirty="0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На</a:t>
            </a:r>
            <a:r>
              <a:rPr lang="en-US" sz="900" dirty="0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территории</a:t>
            </a:r>
            <a:r>
              <a:rPr lang="en-US" sz="900" dirty="0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Беларуси</a:t>
            </a:r>
            <a:r>
              <a:rPr lang="en-US" sz="900" dirty="0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картофель</a:t>
            </a:r>
            <a:r>
              <a:rPr lang="en-US" sz="900" dirty="0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появился</a:t>
            </a:r>
            <a:r>
              <a:rPr lang="en-US" sz="900" dirty="0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в </a:t>
            </a:r>
            <a:r>
              <a:rPr lang="en-US" sz="900" dirty="0" err="1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середине</a:t>
            </a:r>
            <a:r>
              <a:rPr lang="en-US" sz="900" dirty="0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17 </a:t>
            </a:r>
            <a:r>
              <a:rPr lang="en-US" sz="900" dirty="0" err="1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века</a:t>
            </a:r>
            <a:r>
              <a:rPr lang="en-US" sz="900" dirty="0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. В </a:t>
            </a:r>
            <a:r>
              <a:rPr lang="en-US" sz="900" dirty="0" err="1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то</a:t>
            </a:r>
            <a:r>
              <a:rPr lang="en-US" sz="900" dirty="0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время</a:t>
            </a:r>
            <a:r>
              <a:rPr lang="en-US" sz="900" dirty="0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наши</a:t>
            </a:r>
            <a:r>
              <a:rPr lang="en-US" sz="900" dirty="0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земли</a:t>
            </a:r>
            <a:r>
              <a:rPr lang="en-US" sz="900" dirty="0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входили</a:t>
            </a:r>
            <a:r>
              <a:rPr lang="en-US" sz="900" dirty="0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в </a:t>
            </a:r>
            <a:r>
              <a:rPr lang="en-US" sz="900" dirty="0" err="1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состав</a:t>
            </a:r>
            <a:r>
              <a:rPr lang="en-US" sz="900" dirty="0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Речи</a:t>
            </a:r>
            <a:r>
              <a:rPr lang="en-US" sz="900" dirty="0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Посполитой</a:t>
            </a:r>
            <a:r>
              <a:rPr lang="en-US" sz="900" dirty="0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. В 1676 </a:t>
            </a:r>
            <a:r>
              <a:rPr lang="en-US" sz="900" dirty="0" err="1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году</a:t>
            </a:r>
            <a:r>
              <a:rPr lang="en-US" sz="900" dirty="0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картошку</a:t>
            </a:r>
            <a:r>
              <a:rPr lang="en-US" sz="900" dirty="0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привёз</a:t>
            </a:r>
            <a:r>
              <a:rPr lang="en-US" sz="900" dirty="0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Франтишек</a:t>
            </a:r>
            <a:r>
              <a:rPr lang="en-US" sz="900" dirty="0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Стефан</a:t>
            </a:r>
            <a:r>
              <a:rPr lang="en-US" sz="900" dirty="0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Сапега</a:t>
            </a:r>
            <a:r>
              <a:rPr lang="en-US" sz="900" dirty="0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. </a:t>
            </a:r>
            <a:r>
              <a:rPr lang="en-US" sz="900" dirty="0" err="1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Он</a:t>
            </a:r>
            <a:r>
              <a:rPr lang="en-US" sz="900" dirty="0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был</a:t>
            </a:r>
            <a:r>
              <a:rPr lang="en-US" sz="900" dirty="0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чашником</a:t>
            </a:r>
            <a:r>
              <a:rPr lang="en-US" sz="900" dirty="0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, </a:t>
            </a:r>
            <a:r>
              <a:rPr lang="en-US" sz="900" dirty="0" err="1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то</a:t>
            </a:r>
            <a:r>
              <a:rPr lang="en-US" sz="900" dirty="0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есть</a:t>
            </a:r>
            <a:r>
              <a:rPr lang="en-US" sz="900" dirty="0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заведовал</a:t>
            </a:r>
            <a:r>
              <a:rPr lang="en-US" sz="900" dirty="0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винными</a:t>
            </a:r>
            <a:r>
              <a:rPr lang="en-US" sz="900" dirty="0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погребами</a:t>
            </a:r>
            <a:r>
              <a:rPr lang="en-US" sz="900" dirty="0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великого</a:t>
            </a:r>
            <a:r>
              <a:rPr lang="en-US" sz="900" dirty="0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князя</a:t>
            </a:r>
            <a:r>
              <a:rPr lang="en-US" sz="900" dirty="0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литовского</a:t>
            </a:r>
            <a:r>
              <a:rPr lang="en-US" sz="900" dirty="0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. </a:t>
            </a:r>
            <a:r>
              <a:rPr lang="en-US" sz="900" dirty="0" err="1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Франтишек</a:t>
            </a:r>
            <a:r>
              <a:rPr lang="en-US" sz="900" dirty="0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много</a:t>
            </a:r>
            <a:r>
              <a:rPr lang="en-US" sz="900" dirty="0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путешествовал</a:t>
            </a:r>
            <a:r>
              <a:rPr lang="en-US" sz="900" dirty="0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по</a:t>
            </a:r>
            <a:r>
              <a:rPr lang="en-US" sz="900" dirty="0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континенту</a:t>
            </a:r>
            <a:r>
              <a:rPr lang="en-US" sz="900" dirty="0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, </a:t>
            </a:r>
            <a:r>
              <a:rPr lang="en-US" sz="900" dirty="0" err="1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откуда</a:t>
            </a:r>
            <a:r>
              <a:rPr lang="en-US" sz="900" dirty="0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и </a:t>
            </a:r>
            <a:r>
              <a:rPr lang="en-US" sz="900" dirty="0" err="1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привёз</a:t>
            </a:r>
            <a:r>
              <a:rPr lang="en-US" sz="900" dirty="0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семена</a:t>
            </a:r>
            <a:r>
              <a:rPr lang="en-US" sz="900" dirty="0" smtClean="0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. </a:t>
            </a:r>
            <a:endParaRPr lang="en-US" sz="900" dirty="0">
              <a:solidFill>
                <a:srgbClr val="FFFFFF"/>
              </a:solidFill>
              <a:latin typeface="Arial" panose="020B0604020202020204" pitchFamily="34" charset="0"/>
              <a:ea typeface="Arimo"/>
              <a:cs typeface="Arial" panose="020B0604020202020204" pitchFamily="34" charset="0"/>
              <a:sym typeface="Arimo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2388704" y="1622400"/>
            <a:ext cx="2678598" cy="1333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0"/>
              </a:lnSpc>
              <a:spcBef>
                <a:spcPct val="0"/>
              </a:spcBef>
            </a:pP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Как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и в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Европе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,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на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белорусских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землях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картофель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сначала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подавали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к </a:t>
            </a:r>
            <a:r>
              <a:rPr lang="en-US" sz="900" dirty="0" err="1" smtClean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столу</a:t>
            </a:r>
            <a:r>
              <a:rPr lang="ru-RU" sz="900" dirty="0" smtClean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 smtClean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магнатов</a:t>
            </a:r>
            <a:r>
              <a:rPr lang="en-US" sz="900" dirty="0" smtClean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endParaRPr lang="en-US" sz="900" dirty="0">
              <a:solidFill>
                <a:srgbClr val="000000"/>
              </a:solidFill>
              <a:latin typeface="Arial" panose="020B0604020202020204" pitchFamily="34" charset="0"/>
              <a:ea typeface="Arimo"/>
              <a:cs typeface="Arial" panose="020B0604020202020204" pitchFamily="34" charset="0"/>
              <a:sym typeface="Arimo"/>
            </a:endParaRPr>
          </a:p>
          <a:p>
            <a:pPr algn="ctr">
              <a:lnSpc>
                <a:spcPts val="1260"/>
              </a:lnSpc>
              <a:spcBef>
                <a:spcPct val="0"/>
              </a:spcBef>
            </a:pP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и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богатой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шляхты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. В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белорусском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языке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</a:p>
          <a:p>
            <a:pPr algn="ctr">
              <a:lnSpc>
                <a:spcPts val="1260"/>
              </a:lnSpc>
              <a:spcBef>
                <a:spcPct val="0"/>
              </a:spcBef>
            </a:pP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за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картофелем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закрепилось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название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</a:p>
          <a:p>
            <a:pPr algn="ctr">
              <a:lnSpc>
                <a:spcPts val="1260"/>
              </a:lnSpc>
              <a:spcBef>
                <a:spcPct val="0"/>
              </a:spcBef>
            </a:pP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«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бульба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» —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от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латинского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слова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bulbus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,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что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значит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«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клубень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»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или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«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луковица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».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Слово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«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картофель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»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происходит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от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немецкого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kartoffel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,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которое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образовалось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от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слова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«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трюфель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».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913665" y="3022255"/>
            <a:ext cx="1976417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60"/>
              </a:lnSpc>
              <a:spcBef>
                <a:spcPct val="0"/>
              </a:spcBef>
            </a:pP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Засевать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огороды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картошкой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белорусы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начали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ru-RU" sz="900" dirty="0" smtClean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/>
            </a:r>
            <a:br>
              <a:rPr lang="ru-RU" sz="900" dirty="0" smtClean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</a:br>
            <a:r>
              <a:rPr lang="en-US" sz="900" dirty="0" smtClean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в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середине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18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века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.</a:t>
            </a:r>
          </a:p>
        </p:txBody>
      </p:sp>
      <p:sp>
        <p:nvSpPr>
          <p:cNvPr id="24" name="Freeform 24"/>
          <p:cNvSpPr/>
          <p:nvPr/>
        </p:nvSpPr>
        <p:spPr>
          <a:xfrm rot="-7696363">
            <a:off x="2319884" y="2838364"/>
            <a:ext cx="173529" cy="518702"/>
          </a:xfrm>
          <a:custGeom>
            <a:avLst/>
            <a:gdLst/>
            <a:ahLst/>
            <a:cxnLst/>
            <a:rect l="l" t="t" r="r" b="b"/>
            <a:pathLst>
              <a:path w="173529" h="518702">
                <a:moveTo>
                  <a:pt x="0" y="0"/>
                </a:moveTo>
                <a:lnTo>
                  <a:pt x="173529" y="0"/>
                </a:lnTo>
                <a:lnTo>
                  <a:pt x="173529" y="518702"/>
                </a:lnTo>
                <a:lnTo>
                  <a:pt x="0" y="5187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1402433">
            <a:off x="2718278" y="2920733"/>
            <a:ext cx="119054" cy="355867"/>
          </a:xfrm>
          <a:custGeom>
            <a:avLst/>
            <a:gdLst/>
            <a:ahLst/>
            <a:cxnLst/>
            <a:rect l="l" t="t" r="r" b="b"/>
            <a:pathLst>
              <a:path w="119054" h="355867">
                <a:moveTo>
                  <a:pt x="0" y="0"/>
                </a:moveTo>
                <a:lnTo>
                  <a:pt x="119054" y="0"/>
                </a:lnTo>
                <a:lnTo>
                  <a:pt x="119054" y="355867"/>
                </a:lnTo>
                <a:lnTo>
                  <a:pt x="0" y="3558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715637" y="612320"/>
            <a:ext cx="1364490" cy="6515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66"/>
              </a:lnSpc>
              <a:spcBef>
                <a:spcPct val="0"/>
              </a:spcBef>
            </a:pPr>
            <a:r>
              <a:rPr lang="en-US" sz="904" dirty="0" err="1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Родиной</a:t>
            </a:r>
            <a:r>
              <a:rPr lang="en-US" sz="904" dirty="0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4" dirty="0" err="1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картофеля</a:t>
            </a:r>
            <a:r>
              <a:rPr lang="en-US" sz="904" dirty="0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4" dirty="0" err="1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считается</a:t>
            </a:r>
            <a:r>
              <a:rPr lang="en-US" sz="904" dirty="0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4" dirty="0" err="1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Южная</a:t>
            </a:r>
            <a:r>
              <a:rPr lang="en-US" sz="904" dirty="0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4" dirty="0" err="1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Америка</a:t>
            </a:r>
            <a:r>
              <a:rPr lang="en-US" sz="904" dirty="0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, а </a:t>
            </a:r>
            <a:r>
              <a:rPr lang="en-US" sz="904" dirty="0" err="1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именно</a:t>
            </a:r>
            <a:r>
              <a:rPr lang="en-US" sz="904" dirty="0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4" dirty="0" err="1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горная</a:t>
            </a:r>
            <a:r>
              <a:rPr lang="en-US" sz="904" dirty="0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4" dirty="0" err="1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система</a:t>
            </a:r>
            <a:r>
              <a:rPr lang="en-US" sz="904" dirty="0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4" dirty="0" err="1" smtClean="0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Анд</a:t>
            </a:r>
            <a:r>
              <a:rPr lang="en-US" sz="904" dirty="0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. </a:t>
            </a: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564" y="-34613"/>
            <a:ext cx="2547918" cy="8472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BD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664000" y="213415"/>
            <a:ext cx="2458138" cy="3353171"/>
          </a:xfrm>
          <a:custGeom>
            <a:avLst/>
            <a:gdLst/>
            <a:ahLst/>
            <a:cxnLst/>
            <a:rect l="l" t="t" r="r" b="b"/>
            <a:pathLst>
              <a:path w="2458138" h="3353171">
                <a:moveTo>
                  <a:pt x="0" y="0"/>
                </a:moveTo>
                <a:lnTo>
                  <a:pt x="2458138" y="0"/>
                </a:lnTo>
                <a:lnTo>
                  <a:pt x="2458138" y="3353170"/>
                </a:lnTo>
                <a:lnTo>
                  <a:pt x="0" y="33531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855" r="-7602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808135" y="463519"/>
            <a:ext cx="638447" cy="279120"/>
            <a:chOff x="0" y="-25497"/>
            <a:chExt cx="699209" cy="30568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9209" cy="280187"/>
            </a:xfrm>
            <a:custGeom>
              <a:avLst/>
              <a:gdLst/>
              <a:ahLst/>
              <a:cxnLst/>
              <a:rect l="l" t="t" r="r" b="b"/>
              <a:pathLst>
                <a:path w="699209" h="280187">
                  <a:moveTo>
                    <a:pt x="496009" y="0"/>
                  </a:moveTo>
                  <a:lnTo>
                    <a:pt x="0" y="0"/>
                  </a:lnTo>
                  <a:lnTo>
                    <a:pt x="0" y="280187"/>
                  </a:lnTo>
                  <a:lnTo>
                    <a:pt x="496009" y="280187"/>
                  </a:lnTo>
                  <a:lnTo>
                    <a:pt x="699209" y="140094"/>
                  </a:lnTo>
                  <a:lnTo>
                    <a:pt x="496009" y="0"/>
                  </a:lnTo>
                  <a:close/>
                </a:path>
              </a:pathLst>
            </a:custGeom>
            <a:solidFill>
              <a:srgbClr val="E479B6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34708" y="-25497"/>
              <a:ext cx="584909" cy="2992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979"/>
                </a:lnSpc>
              </a:pPr>
              <a:r>
                <a:rPr lang="en-US" sz="699" b="1" dirty="0" err="1">
                  <a:solidFill>
                    <a:srgbClr val="000000"/>
                  </a:solidFill>
                  <a:latin typeface="Arial" panose="020B0604020202020204" pitchFamily="34" charset="0"/>
                  <a:ea typeface="Arimo Bold"/>
                  <a:cs typeface="Arial" panose="020B0604020202020204" pitchFamily="34" charset="0"/>
                  <a:sym typeface="Arimo Bold"/>
                </a:rPr>
                <a:t>цветок</a:t>
              </a:r>
              <a:endParaRPr lang="en-US" sz="699" b="1" dirty="0">
                <a:solidFill>
                  <a:srgbClr val="000000"/>
                </a:solidFill>
                <a:latin typeface="Arial" panose="020B0604020202020204" pitchFamily="34" charset="0"/>
                <a:ea typeface="Arimo Bold"/>
                <a:cs typeface="Arial" panose="020B0604020202020204" pitchFamily="34" charset="0"/>
                <a:sym typeface="Arimo Bold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903713" y="915195"/>
            <a:ext cx="575063" cy="273234"/>
            <a:chOff x="0" y="-9627"/>
            <a:chExt cx="629792" cy="29923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29792" cy="280187"/>
            </a:xfrm>
            <a:custGeom>
              <a:avLst/>
              <a:gdLst/>
              <a:ahLst/>
              <a:cxnLst/>
              <a:rect l="l" t="t" r="r" b="b"/>
              <a:pathLst>
                <a:path w="629792" h="280187">
                  <a:moveTo>
                    <a:pt x="426592" y="0"/>
                  </a:moveTo>
                  <a:lnTo>
                    <a:pt x="0" y="0"/>
                  </a:lnTo>
                  <a:lnTo>
                    <a:pt x="0" y="280187"/>
                  </a:lnTo>
                  <a:lnTo>
                    <a:pt x="426592" y="280187"/>
                  </a:lnTo>
                  <a:lnTo>
                    <a:pt x="629792" y="140094"/>
                  </a:lnTo>
                  <a:lnTo>
                    <a:pt x="426592" y="0"/>
                  </a:lnTo>
                  <a:close/>
                </a:path>
              </a:pathLst>
            </a:custGeom>
            <a:solidFill>
              <a:srgbClr val="E479B6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9627"/>
              <a:ext cx="515492" cy="2992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979"/>
                </a:lnSpc>
              </a:pPr>
              <a:r>
                <a:rPr lang="en-US" sz="699" b="1" dirty="0" err="1">
                  <a:solidFill>
                    <a:srgbClr val="000000"/>
                  </a:solidFill>
                  <a:latin typeface="Arial" panose="020B0604020202020204" pitchFamily="34" charset="0"/>
                  <a:ea typeface="Arimo Bold"/>
                  <a:cs typeface="Arial" panose="020B0604020202020204" pitchFamily="34" charset="0"/>
                  <a:sym typeface="Arimo Bold"/>
                </a:rPr>
                <a:t>плоды</a:t>
              </a:r>
              <a:endParaRPr lang="en-US" sz="699" b="1" dirty="0">
                <a:solidFill>
                  <a:srgbClr val="000000"/>
                </a:solidFill>
                <a:latin typeface="Arial" panose="020B0604020202020204" pitchFamily="34" charset="0"/>
                <a:ea typeface="Arimo Bold"/>
                <a:cs typeface="Arial" panose="020B0604020202020204" pitchFamily="34" charset="0"/>
                <a:sym typeface="Arimo Bold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2903713" y="1507792"/>
            <a:ext cx="575063" cy="400003"/>
            <a:chOff x="0" y="-9526"/>
            <a:chExt cx="629792" cy="43807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29792" cy="419021"/>
            </a:xfrm>
            <a:custGeom>
              <a:avLst/>
              <a:gdLst/>
              <a:ahLst/>
              <a:cxnLst/>
              <a:rect l="l" t="t" r="r" b="b"/>
              <a:pathLst>
                <a:path w="629792" h="419021">
                  <a:moveTo>
                    <a:pt x="426592" y="0"/>
                  </a:moveTo>
                  <a:lnTo>
                    <a:pt x="0" y="0"/>
                  </a:lnTo>
                  <a:lnTo>
                    <a:pt x="0" y="419021"/>
                  </a:lnTo>
                  <a:lnTo>
                    <a:pt x="426592" y="419021"/>
                  </a:lnTo>
                  <a:lnTo>
                    <a:pt x="629792" y="209511"/>
                  </a:lnTo>
                  <a:lnTo>
                    <a:pt x="426592" y="0"/>
                  </a:lnTo>
                  <a:close/>
                </a:path>
              </a:pathLst>
            </a:custGeom>
            <a:solidFill>
              <a:srgbClr val="E479B6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195" y="-9526"/>
              <a:ext cx="515492" cy="4380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979"/>
                </a:lnSpc>
              </a:pPr>
              <a:r>
                <a:rPr lang="en-US" sz="699" b="1" dirty="0" err="1">
                  <a:solidFill>
                    <a:srgbClr val="000000"/>
                  </a:solidFill>
                  <a:latin typeface="Arial" panose="020B0604020202020204" pitchFamily="34" charset="0"/>
                  <a:ea typeface="Arimo Bold"/>
                  <a:cs typeface="Arial" panose="020B0604020202020204" pitchFamily="34" charset="0"/>
                  <a:sym typeface="Arimo Bold"/>
                </a:rPr>
                <a:t>листья</a:t>
              </a:r>
              <a:endParaRPr lang="en-US" sz="699" b="1" dirty="0">
                <a:solidFill>
                  <a:srgbClr val="000000"/>
                </a:solidFill>
                <a:latin typeface="Arial" panose="020B0604020202020204" pitchFamily="34" charset="0"/>
                <a:ea typeface="Arimo Bold"/>
                <a:cs typeface="Arial" panose="020B0604020202020204" pitchFamily="34" charset="0"/>
                <a:sym typeface="Arimo Bold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800144" y="2041706"/>
            <a:ext cx="609636" cy="378934"/>
            <a:chOff x="0" y="-9526"/>
            <a:chExt cx="667655" cy="41499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67655" cy="395947"/>
            </a:xfrm>
            <a:custGeom>
              <a:avLst/>
              <a:gdLst/>
              <a:ahLst/>
              <a:cxnLst/>
              <a:rect l="l" t="t" r="r" b="b"/>
              <a:pathLst>
                <a:path w="667655" h="395947">
                  <a:moveTo>
                    <a:pt x="464455" y="0"/>
                  </a:moveTo>
                  <a:lnTo>
                    <a:pt x="0" y="0"/>
                  </a:lnTo>
                  <a:lnTo>
                    <a:pt x="0" y="395947"/>
                  </a:lnTo>
                  <a:lnTo>
                    <a:pt x="464455" y="395947"/>
                  </a:lnTo>
                  <a:lnTo>
                    <a:pt x="667655" y="197974"/>
                  </a:lnTo>
                  <a:lnTo>
                    <a:pt x="464455" y="0"/>
                  </a:lnTo>
                  <a:close/>
                </a:path>
              </a:pathLst>
            </a:custGeom>
            <a:solidFill>
              <a:srgbClr val="E479B6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36596" y="-9526"/>
              <a:ext cx="553355" cy="4149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979"/>
                </a:lnSpc>
              </a:pPr>
              <a:r>
                <a:rPr lang="en-US" sz="699" b="1" dirty="0" err="1">
                  <a:solidFill>
                    <a:srgbClr val="000000"/>
                  </a:solidFill>
                  <a:latin typeface="Arial" panose="020B0604020202020204" pitchFamily="34" charset="0"/>
                  <a:ea typeface="Arimo Bold"/>
                  <a:cs typeface="Arial" panose="020B0604020202020204" pitchFamily="34" charset="0"/>
                  <a:sym typeface="Arimo Bold"/>
                </a:rPr>
                <a:t>боковой</a:t>
              </a:r>
              <a:r>
                <a:rPr lang="en-US" sz="699" b="1" dirty="0">
                  <a:solidFill>
                    <a:srgbClr val="000000"/>
                  </a:solidFill>
                  <a:latin typeface="Arial" panose="020B0604020202020204" pitchFamily="34" charset="0"/>
                  <a:ea typeface="Arimo Bold"/>
                  <a:cs typeface="Arial" panose="020B0604020202020204" pitchFamily="34" charset="0"/>
                  <a:sym typeface="Arimo Bold"/>
                </a:rPr>
                <a:t> </a:t>
              </a:r>
              <a:r>
                <a:rPr lang="en-US" sz="699" b="1" dirty="0" err="1">
                  <a:solidFill>
                    <a:srgbClr val="000000"/>
                  </a:solidFill>
                  <a:latin typeface="Arial" panose="020B0604020202020204" pitchFamily="34" charset="0"/>
                  <a:ea typeface="Arimo Bold"/>
                  <a:cs typeface="Arial" panose="020B0604020202020204" pitchFamily="34" charset="0"/>
                  <a:sym typeface="Arimo Bold"/>
                </a:rPr>
                <a:t>стебель</a:t>
              </a:r>
              <a:endParaRPr lang="en-US" sz="699" b="1" dirty="0">
                <a:solidFill>
                  <a:srgbClr val="000000"/>
                </a:solidFill>
                <a:latin typeface="Arial" panose="020B0604020202020204" pitchFamily="34" charset="0"/>
                <a:ea typeface="Arimo Bold"/>
                <a:cs typeface="Arial" panose="020B0604020202020204" pitchFamily="34" charset="0"/>
                <a:sym typeface="Arimo Bold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2871519" y="2534674"/>
            <a:ext cx="575063" cy="378934"/>
            <a:chOff x="0" y="-10430"/>
            <a:chExt cx="629792" cy="41499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29792" cy="395947"/>
            </a:xfrm>
            <a:custGeom>
              <a:avLst/>
              <a:gdLst/>
              <a:ahLst/>
              <a:cxnLst/>
              <a:rect l="l" t="t" r="r" b="b"/>
              <a:pathLst>
                <a:path w="629792" h="395947">
                  <a:moveTo>
                    <a:pt x="426592" y="0"/>
                  </a:moveTo>
                  <a:lnTo>
                    <a:pt x="0" y="0"/>
                  </a:lnTo>
                  <a:lnTo>
                    <a:pt x="0" y="395947"/>
                  </a:lnTo>
                  <a:lnTo>
                    <a:pt x="426592" y="395947"/>
                  </a:lnTo>
                  <a:lnTo>
                    <a:pt x="629792" y="197974"/>
                  </a:lnTo>
                  <a:lnTo>
                    <a:pt x="426592" y="0"/>
                  </a:lnTo>
                  <a:close/>
                </a:path>
              </a:pathLst>
            </a:custGeom>
            <a:solidFill>
              <a:srgbClr val="E479B6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10430"/>
              <a:ext cx="515492" cy="4149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979"/>
                </a:lnSpc>
              </a:pPr>
              <a:r>
                <a:rPr lang="en-US" sz="699" b="1" dirty="0" err="1">
                  <a:solidFill>
                    <a:srgbClr val="000000"/>
                  </a:solidFill>
                  <a:latin typeface="Arial" panose="020B0604020202020204" pitchFamily="34" charset="0"/>
                  <a:ea typeface="Arimo Bold"/>
                  <a:cs typeface="Arial" panose="020B0604020202020204" pitchFamily="34" charset="0"/>
                  <a:sym typeface="Arimo Bold"/>
                </a:rPr>
                <a:t>старый</a:t>
              </a:r>
              <a:r>
                <a:rPr lang="en-US" sz="699" b="1" dirty="0">
                  <a:solidFill>
                    <a:srgbClr val="000000"/>
                  </a:solidFill>
                  <a:latin typeface="Arial" panose="020B0604020202020204" pitchFamily="34" charset="0"/>
                  <a:ea typeface="Arimo Bold"/>
                  <a:cs typeface="Arial" panose="020B0604020202020204" pitchFamily="34" charset="0"/>
                  <a:sym typeface="Arimo Bold"/>
                </a:rPr>
                <a:t> </a:t>
              </a:r>
              <a:r>
                <a:rPr lang="en-US" sz="699" b="1" dirty="0" err="1">
                  <a:solidFill>
                    <a:srgbClr val="000000"/>
                  </a:solidFill>
                  <a:latin typeface="Arial" panose="020B0604020202020204" pitchFamily="34" charset="0"/>
                  <a:ea typeface="Arimo Bold"/>
                  <a:cs typeface="Arial" panose="020B0604020202020204" pitchFamily="34" charset="0"/>
                  <a:sym typeface="Arimo Bold"/>
                </a:rPr>
                <a:t>клубень</a:t>
              </a:r>
              <a:endParaRPr lang="en-US" sz="699" b="1" dirty="0">
                <a:solidFill>
                  <a:srgbClr val="000000"/>
                </a:solidFill>
                <a:latin typeface="Arial" panose="020B0604020202020204" pitchFamily="34" charset="0"/>
                <a:ea typeface="Arimo Bold"/>
                <a:cs typeface="Arial" panose="020B0604020202020204" pitchFamily="34" charset="0"/>
                <a:sym typeface="Arimo Bold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2711118" y="2984889"/>
            <a:ext cx="599762" cy="378934"/>
            <a:chOff x="0" y="-9525"/>
            <a:chExt cx="656841" cy="414997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56841" cy="395947"/>
            </a:xfrm>
            <a:custGeom>
              <a:avLst/>
              <a:gdLst/>
              <a:ahLst/>
              <a:cxnLst/>
              <a:rect l="l" t="t" r="r" b="b"/>
              <a:pathLst>
                <a:path w="656841" h="395947">
                  <a:moveTo>
                    <a:pt x="453641" y="0"/>
                  </a:moveTo>
                  <a:lnTo>
                    <a:pt x="0" y="0"/>
                  </a:lnTo>
                  <a:lnTo>
                    <a:pt x="0" y="395947"/>
                  </a:lnTo>
                  <a:lnTo>
                    <a:pt x="453641" y="395947"/>
                  </a:lnTo>
                  <a:lnTo>
                    <a:pt x="656841" y="197974"/>
                  </a:lnTo>
                  <a:lnTo>
                    <a:pt x="453641" y="0"/>
                  </a:lnTo>
                  <a:close/>
                </a:path>
              </a:pathLst>
            </a:custGeom>
            <a:solidFill>
              <a:srgbClr val="E479B6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7470" y="-9525"/>
              <a:ext cx="612344" cy="4149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979"/>
                </a:lnSpc>
              </a:pPr>
              <a:r>
                <a:rPr lang="en-US" sz="699" b="1" dirty="0" err="1">
                  <a:solidFill>
                    <a:srgbClr val="000000"/>
                  </a:solidFill>
                  <a:latin typeface="Arial" panose="020B0604020202020204" pitchFamily="34" charset="0"/>
                  <a:ea typeface="Arimo Bold"/>
                  <a:cs typeface="Arial" panose="020B0604020202020204" pitchFamily="34" charset="0"/>
                  <a:sym typeface="Arimo Bold"/>
                </a:rPr>
                <a:t>молодые</a:t>
              </a:r>
              <a:r>
                <a:rPr lang="en-US" sz="699" b="1" dirty="0">
                  <a:solidFill>
                    <a:srgbClr val="000000"/>
                  </a:solidFill>
                  <a:latin typeface="Arial" panose="020B0604020202020204" pitchFamily="34" charset="0"/>
                  <a:ea typeface="Arimo Bold"/>
                  <a:cs typeface="Arial" panose="020B0604020202020204" pitchFamily="34" charset="0"/>
                  <a:sym typeface="Arimo Bold"/>
                </a:rPr>
                <a:t> </a:t>
              </a:r>
              <a:r>
                <a:rPr lang="en-US" sz="699" b="1" dirty="0" err="1">
                  <a:solidFill>
                    <a:srgbClr val="000000"/>
                  </a:solidFill>
                  <a:latin typeface="Arial" panose="020B0604020202020204" pitchFamily="34" charset="0"/>
                  <a:ea typeface="Arimo Bold"/>
                  <a:cs typeface="Arial" panose="020B0604020202020204" pitchFamily="34" charset="0"/>
                  <a:sym typeface="Arimo Bold"/>
                </a:rPr>
                <a:t>клубни</a:t>
              </a:r>
              <a:endParaRPr lang="en-US" sz="699" b="1" dirty="0">
                <a:solidFill>
                  <a:srgbClr val="000000"/>
                </a:solidFill>
                <a:latin typeface="Arial" panose="020B0604020202020204" pitchFamily="34" charset="0"/>
                <a:ea typeface="Arimo Bold"/>
                <a:cs typeface="Arial" panose="020B0604020202020204" pitchFamily="34" charset="0"/>
                <a:sym typeface="Arimo Bold"/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 rot="-10800000">
            <a:off x="4271217" y="472216"/>
            <a:ext cx="678783" cy="255839"/>
            <a:chOff x="0" y="0"/>
            <a:chExt cx="743383" cy="280187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743383" cy="280187"/>
            </a:xfrm>
            <a:custGeom>
              <a:avLst/>
              <a:gdLst/>
              <a:ahLst/>
              <a:cxnLst/>
              <a:rect l="l" t="t" r="r" b="b"/>
              <a:pathLst>
                <a:path w="743383" h="280187">
                  <a:moveTo>
                    <a:pt x="540183" y="0"/>
                  </a:moveTo>
                  <a:lnTo>
                    <a:pt x="0" y="0"/>
                  </a:lnTo>
                  <a:lnTo>
                    <a:pt x="0" y="280187"/>
                  </a:lnTo>
                  <a:lnTo>
                    <a:pt x="540183" y="280187"/>
                  </a:lnTo>
                  <a:lnTo>
                    <a:pt x="743383" y="140094"/>
                  </a:lnTo>
                  <a:lnTo>
                    <a:pt x="540183" y="0"/>
                  </a:lnTo>
                  <a:close/>
                </a:path>
              </a:pathLst>
            </a:custGeom>
            <a:solidFill>
              <a:srgbClr val="E479B6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19050"/>
              <a:ext cx="629083" cy="2992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97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 rot="-10800000">
            <a:off x="4413184" y="1051905"/>
            <a:ext cx="638447" cy="255839"/>
            <a:chOff x="0" y="0"/>
            <a:chExt cx="699209" cy="280187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99209" cy="280187"/>
            </a:xfrm>
            <a:custGeom>
              <a:avLst/>
              <a:gdLst/>
              <a:ahLst/>
              <a:cxnLst/>
              <a:rect l="l" t="t" r="r" b="b"/>
              <a:pathLst>
                <a:path w="699209" h="280187">
                  <a:moveTo>
                    <a:pt x="496009" y="0"/>
                  </a:moveTo>
                  <a:lnTo>
                    <a:pt x="0" y="0"/>
                  </a:lnTo>
                  <a:lnTo>
                    <a:pt x="0" y="280187"/>
                  </a:lnTo>
                  <a:lnTo>
                    <a:pt x="496009" y="280187"/>
                  </a:lnTo>
                  <a:lnTo>
                    <a:pt x="699209" y="140094"/>
                  </a:lnTo>
                  <a:lnTo>
                    <a:pt x="496009" y="0"/>
                  </a:lnTo>
                  <a:close/>
                </a:path>
              </a:pathLst>
            </a:custGeom>
            <a:solidFill>
              <a:srgbClr val="E479B6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-19050"/>
              <a:ext cx="584909" cy="2992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979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 rot="-10800000">
            <a:off x="4383406" y="1649695"/>
            <a:ext cx="638447" cy="335484"/>
            <a:chOff x="0" y="0"/>
            <a:chExt cx="699209" cy="367412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699209" cy="367412"/>
            </a:xfrm>
            <a:custGeom>
              <a:avLst/>
              <a:gdLst/>
              <a:ahLst/>
              <a:cxnLst/>
              <a:rect l="l" t="t" r="r" b="b"/>
              <a:pathLst>
                <a:path w="699209" h="367412">
                  <a:moveTo>
                    <a:pt x="496009" y="0"/>
                  </a:moveTo>
                  <a:lnTo>
                    <a:pt x="0" y="0"/>
                  </a:lnTo>
                  <a:lnTo>
                    <a:pt x="0" y="367412"/>
                  </a:lnTo>
                  <a:lnTo>
                    <a:pt x="496009" y="367412"/>
                  </a:lnTo>
                  <a:lnTo>
                    <a:pt x="699209" y="183706"/>
                  </a:lnTo>
                  <a:lnTo>
                    <a:pt x="496009" y="0"/>
                  </a:lnTo>
                  <a:close/>
                </a:path>
              </a:pathLst>
            </a:custGeom>
            <a:solidFill>
              <a:srgbClr val="E479B6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0" y="-19050"/>
              <a:ext cx="584909" cy="3864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979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 rot="-10800000">
            <a:off x="4565484" y="2587524"/>
            <a:ext cx="513887" cy="255839"/>
            <a:chOff x="0" y="0"/>
            <a:chExt cx="562794" cy="280187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562794" cy="280187"/>
            </a:xfrm>
            <a:custGeom>
              <a:avLst/>
              <a:gdLst/>
              <a:ahLst/>
              <a:cxnLst/>
              <a:rect l="l" t="t" r="r" b="b"/>
              <a:pathLst>
                <a:path w="562794" h="280187">
                  <a:moveTo>
                    <a:pt x="359594" y="0"/>
                  </a:moveTo>
                  <a:lnTo>
                    <a:pt x="0" y="0"/>
                  </a:lnTo>
                  <a:lnTo>
                    <a:pt x="0" y="280187"/>
                  </a:lnTo>
                  <a:lnTo>
                    <a:pt x="359594" y="280187"/>
                  </a:lnTo>
                  <a:lnTo>
                    <a:pt x="562794" y="140094"/>
                  </a:lnTo>
                  <a:lnTo>
                    <a:pt x="359594" y="0"/>
                  </a:lnTo>
                  <a:close/>
                </a:path>
              </a:pathLst>
            </a:custGeom>
            <a:solidFill>
              <a:srgbClr val="E479B6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0" y="-19050"/>
              <a:ext cx="448494" cy="2992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979"/>
                </a:lnSpc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 rot="-10726141">
            <a:off x="4581574" y="3143203"/>
            <a:ext cx="471875" cy="255839"/>
            <a:chOff x="0" y="0"/>
            <a:chExt cx="516783" cy="280187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516783" cy="280187"/>
            </a:xfrm>
            <a:custGeom>
              <a:avLst/>
              <a:gdLst/>
              <a:ahLst/>
              <a:cxnLst/>
              <a:rect l="l" t="t" r="r" b="b"/>
              <a:pathLst>
                <a:path w="516783" h="280187">
                  <a:moveTo>
                    <a:pt x="313583" y="0"/>
                  </a:moveTo>
                  <a:lnTo>
                    <a:pt x="0" y="0"/>
                  </a:lnTo>
                  <a:lnTo>
                    <a:pt x="0" y="280187"/>
                  </a:lnTo>
                  <a:lnTo>
                    <a:pt x="313583" y="280187"/>
                  </a:lnTo>
                  <a:lnTo>
                    <a:pt x="516783" y="140094"/>
                  </a:lnTo>
                  <a:lnTo>
                    <a:pt x="313583" y="0"/>
                  </a:lnTo>
                  <a:close/>
                </a:path>
              </a:pathLst>
            </a:custGeom>
            <a:solidFill>
              <a:srgbClr val="E479B6"/>
            </a:solidFill>
          </p:spPr>
        </p:sp>
        <p:sp>
          <p:nvSpPr>
            <p:cNvPr id="35" name="TextBox 35"/>
            <p:cNvSpPr txBox="1"/>
            <p:nvPr/>
          </p:nvSpPr>
          <p:spPr>
            <a:xfrm>
              <a:off x="0" y="-19050"/>
              <a:ext cx="402483" cy="2992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979"/>
                </a:lnSpc>
              </a:pPr>
              <a:endParaRPr/>
            </a:p>
          </p:txBody>
        </p:sp>
      </p:grpSp>
      <p:sp>
        <p:nvSpPr>
          <p:cNvPr id="36" name="Freeform 36"/>
          <p:cNvSpPr/>
          <p:nvPr/>
        </p:nvSpPr>
        <p:spPr>
          <a:xfrm>
            <a:off x="2232201" y="213415"/>
            <a:ext cx="567942" cy="650626"/>
          </a:xfrm>
          <a:custGeom>
            <a:avLst/>
            <a:gdLst/>
            <a:ahLst/>
            <a:cxnLst/>
            <a:rect l="l" t="t" r="r" b="b"/>
            <a:pathLst>
              <a:path w="567942" h="650626">
                <a:moveTo>
                  <a:pt x="0" y="0"/>
                </a:moveTo>
                <a:lnTo>
                  <a:pt x="567943" y="0"/>
                </a:lnTo>
                <a:lnTo>
                  <a:pt x="567943" y="650626"/>
                </a:lnTo>
                <a:lnTo>
                  <a:pt x="0" y="6506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1014126" y="3168171"/>
            <a:ext cx="698433" cy="467659"/>
          </a:xfrm>
          <a:custGeom>
            <a:avLst/>
            <a:gdLst/>
            <a:ahLst/>
            <a:cxnLst/>
            <a:rect l="l" t="t" r="r" b="b"/>
            <a:pathLst>
              <a:path w="698433" h="467659">
                <a:moveTo>
                  <a:pt x="0" y="0"/>
                </a:moveTo>
                <a:lnTo>
                  <a:pt x="698433" y="0"/>
                </a:lnTo>
                <a:lnTo>
                  <a:pt x="698433" y="467658"/>
                </a:lnTo>
                <a:lnTo>
                  <a:pt x="0" y="4676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9" name="TextBox 39"/>
          <p:cNvSpPr txBox="1"/>
          <p:nvPr/>
        </p:nvSpPr>
        <p:spPr>
          <a:xfrm>
            <a:off x="157763" y="1007096"/>
            <a:ext cx="2411160" cy="2167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0"/>
              </a:lnSpc>
              <a:spcBef>
                <a:spcPct val="0"/>
              </a:spcBef>
            </a:pP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Картофель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является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однолетним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представителем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семейства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паслёновых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, </a:t>
            </a:r>
          </a:p>
          <a:p>
            <a:pPr algn="ctr">
              <a:lnSpc>
                <a:spcPts val="1260"/>
              </a:lnSpc>
              <a:spcBef>
                <a:spcPct val="0"/>
              </a:spcBef>
            </a:pP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а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выглядит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растение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как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несколько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(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до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12)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высоких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стеблей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с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зелёными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листьями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.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Когда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растение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цветёт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,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то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в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подземной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части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стебля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начинают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развиваться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побеги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белого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цвета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.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Постепенно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их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окончания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утолщаются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и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происходит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формирование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клубней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.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Если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на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глубине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их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залегания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температура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будет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выше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7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градусов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,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то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они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будут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хорошо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расти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.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Именно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в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них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происходит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накопление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питательных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веществ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и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крахмала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.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4494305" y="536015"/>
            <a:ext cx="336974" cy="128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9"/>
              </a:lnSpc>
            </a:pPr>
            <a:r>
              <a:rPr lang="en-US" sz="699" b="1" dirty="0" err="1">
                <a:solidFill>
                  <a:srgbClr val="000000"/>
                </a:solidFill>
                <a:latin typeface="Arial" panose="020B0604020202020204" pitchFamily="34" charset="0"/>
                <a:ea typeface="Arimo Bold"/>
                <a:cs typeface="Arial" panose="020B0604020202020204" pitchFamily="34" charset="0"/>
                <a:sym typeface="Arimo Bold"/>
              </a:rPr>
              <a:t>цветы</a:t>
            </a:r>
            <a:endParaRPr lang="en-US" sz="699" b="1" dirty="0">
              <a:solidFill>
                <a:srgbClr val="000000"/>
              </a:solidFill>
              <a:latin typeface="Arial" panose="020B0604020202020204" pitchFamily="34" charset="0"/>
              <a:ea typeface="Arimo Bold"/>
              <a:cs typeface="Arial" panose="020B0604020202020204" pitchFamily="34" charset="0"/>
              <a:sym typeface="Arimo Bold"/>
            </a:endParaRPr>
          </a:p>
        </p:txBody>
      </p:sp>
      <p:sp>
        <p:nvSpPr>
          <p:cNvPr id="44" name="TextBox 44"/>
          <p:cNvSpPr txBox="1"/>
          <p:nvPr/>
        </p:nvSpPr>
        <p:spPr>
          <a:xfrm>
            <a:off x="4543434" y="1115704"/>
            <a:ext cx="422757" cy="128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9"/>
              </a:lnSpc>
            </a:pPr>
            <a:r>
              <a:rPr lang="en-US" sz="699" b="1" dirty="0" err="1">
                <a:solidFill>
                  <a:srgbClr val="000000"/>
                </a:solidFill>
                <a:latin typeface="Arial" panose="020B0604020202020204" pitchFamily="34" charset="0"/>
                <a:ea typeface="Arimo Bold"/>
                <a:cs typeface="Arial" panose="020B0604020202020204" pitchFamily="34" charset="0"/>
                <a:sym typeface="Arimo Bold"/>
              </a:rPr>
              <a:t>листья</a:t>
            </a:r>
            <a:endParaRPr lang="en-US" sz="699" b="1" dirty="0">
              <a:solidFill>
                <a:srgbClr val="000000"/>
              </a:solidFill>
              <a:latin typeface="Arial" panose="020B0604020202020204" pitchFamily="34" charset="0"/>
              <a:ea typeface="Arimo Bold"/>
              <a:cs typeface="Arial" panose="020B0604020202020204" pitchFamily="34" charset="0"/>
              <a:sym typeface="Arimo Bold"/>
            </a:endParaRPr>
          </a:p>
        </p:txBody>
      </p:sp>
      <p:sp>
        <p:nvSpPr>
          <p:cNvPr id="45" name="TextBox 45"/>
          <p:cNvSpPr txBox="1"/>
          <p:nvPr/>
        </p:nvSpPr>
        <p:spPr>
          <a:xfrm>
            <a:off x="4522325" y="1689197"/>
            <a:ext cx="464976" cy="2564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9"/>
              </a:lnSpc>
            </a:pPr>
            <a:r>
              <a:rPr lang="en-US" sz="699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mo Bold"/>
                <a:cs typeface="Arial" panose="020B0604020202020204" pitchFamily="34" charset="0"/>
                <a:sym typeface="Arimo Bold"/>
              </a:rPr>
              <a:t>основны</a:t>
            </a:r>
            <a:r>
              <a:rPr lang="ru-RU" sz="699" b="1" dirty="0" smtClean="0">
                <a:solidFill>
                  <a:srgbClr val="000000"/>
                </a:solidFill>
                <a:latin typeface="Arial" panose="020B0604020202020204" pitchFamily="34" charset="0"/>
                <a:ea typeface="Arimo Bold"/>
                <a:cs typeface="Arial" panose="020B0604020202020204" pitchFamily="34" charset="0"/>
                <a:sym typeface="Arimo Bold"/>
              </a:rPr>
              <a:t>е </a:t>
            </a:r>
            <a:r>
              <a:rPr lang="en-US" sz="699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mo Bold"/>
                <a:cs typeface="Arial" panose="020B0604020202020204" pitchFamily="34" charset="0"/>
                <a:sym typeface="Arimo Bold"/>
              </a:rPr>
              <a:t>стебли</a:t>
            </a:r>
            <a:endParaRPr lang="en-US" sz="699" b="1" dirty="0">
              <a:solidFill>
                <a:srgbClr val="000000"/>
              </a:solidFill>
              <a:latin typeface="Arial" panose="020B0604020202020204" pitchFamily="34" charset="0"/>
              <a:ea typeface="Arimo Bold"/>
              <a:cs typeface="Arial" panose="020B0604020202020204" pitchFamily="34" charset="0"/>
              <a:sym typeface="Arimo Bold"/>
            </a:endParaRPr>
          </a:p>
        </p:txBody>
      </p:sp>
      <p:sp>
        <p:nvSpPr>
          <p:cNvPr id="46" name="TextBox 46"/>
          <p:cNvSpPr txBox="1"/>
          <p:nvPr/>
        </p:nvSpPr>
        <p:spPr>
          <a:xfrm>
            <a:off x="4649152" y="2660021"/>
            <a:ext cx="424704" cy="128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9"/>
              </a:lnSpc>
            </a:pPr>
            <a:r>
              <a:rPr lang="en-US" sz="699" b="1" dirty="0" err="1">
                <a:solidFill>
                  <a:srgbClr val="000000"/>
                </a:solidFill>
                <a:latin typeface="Arial" panose="020B0604020202020204" pitchFamily="34" charset="0"/>
                <a:ea typeface="Arimo Bold"/>
                <a:cs typeface="Arial" panose="020B0604020202020204" pitchFamily="34" charset="0"/>
                <a:sym typeface="Arimo Bold"/>
              </a:rPr>
              <a:t>столоны</a:t>
            </a:r>
            <a:endParaRPr lang="en-US" sz="699" b="1" dirty="0">
              <a:solidFill>
                <a:srgbClr val="000000"/>
              </a:solidFill>
              <a:latin typeface="Arial" panose="020B0604020202020204" pitchFamily="34" charset="0"/>
              <a:ea typeface="Arimo Bold"/>
              <a:cs typeface="Arial" panose="020B0604020202020204" pitchFamily="34" charset="0"/>
              <a:sym typeface="Arimo Bold"/>
            </a:endParaRPr>
          </a:p>
        </p:txBody>
      </p:sp>
      <p:sp>
        <p:nvSpPr>
          <p:cNvPr id="47" name="TextBox 47"/>
          <p:cNvSpPr txBox="1"/>
          <p:nvPr/>
        </p:nvSpPr>
        <p:spPr>
          <a:xfrm>
            <a:off x="4741281" y="3207002"/>
            <a:ext cx="271700" cy="128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"/>
              </a:lnSpc>
            </a:pPr>
            <a:r>
              <a:rPr lang="en-US" sz="699" b="1" dirty="0" err="1">
                <a:solidFill>
                  <a:srgbClr val="000000"/>
                </a:solidFill>
                <a:latin typeface="Arial" panose="020B0604020202020204" pitchFamily="34" charset="0"/>
                <a:ea typeface="Arimo Bold"/>
                <a:cs typeface="Arial" panose="020B0604020202020204" pitchFamily="34" charset="0"/>
                <a:sym typeface="Arimo Bold"/>
              </a:rPr>
              <a:t>корни</a:t>
            </a:r>
            <a:endParaRPr lang="en-US" sz="699" b="1" dirty="0">
              <a:solidFill>
                <a:srgbClr val="000000"/>
              </a:solidFill>
              <a:latin typeface="Arial" panose="020B0604020202020204" pitchFamily="34" charset="0"/>
              <a:ea typeface="Arimo Bold"/>
              <a:cs typeface="Arial" panose="020B0604020202020204" pitchFamily="34" charset="0"/>
              <a:sym typeface="Arimo Bold"/>
            </a:endParaRPr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25" y="118473"/>
            <a:ext cx="2389435" cy="8350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BD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41203" y="0"/>
            <a:ext cx="2990502" cy="2036777"/>
          </a:xfrm>
          <a:custGeom>
            <a:avLst/>
            <a:gdLst/>
            <a:ahLst/>
            <a:cxnLst/>
            <a:rect l="l" t="t" r="r" b="b"/>
            <a:pathLst>
              <a:path w="2990502" h="2036777">
                <a:moveTo>
                  <a:pt x="0" y="0"/>
                </a:moveTo>
                <a:lnTo>
                  <a:pt x="2990503" y="0"/>
                </a:lnTo>
                <a:lnTo>
                  <a:pt x="2990503" y="2036777"/>
                </a:lnTo>
                <a:lnTo>
                  <a:pt x="0" y="20367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81" r="-1081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441203" y="1966145"/>
            <a:ext cx="2990502" cy="1910719"/>
          </a:xfrm>
          <a:custGeom>
            <a:avLst/>
            <a:gdLst/>
            <a:ahLst/>
            <a:cxnLst/>
            <a:rect l="l" t="t" r="r" b="b"/>
            <a:pathLst>
              <a:path w="3405104" h="2405541">
                <a:moveTo>
                  <a:pt x="0" y="0"/>
                </a:moveTo>
                <a:lnTo>
                  <a:pt x="3405104" y="0"/>
                </a:lnTo>
                <a:lnTo>
                  <a:pt x="3405104" y="2405541"/>
                </a:lnTo>
                <a:lnTo>
                  <a:pt x="0" y="24055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/>
            <a:stretch>
              <a:fillRect r="-13864" b="-25898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06423" y="1966145"/>
            <a:ext cx="2547626" cy="1910719"/>
          </a:xfrm>
          <a:custGeom>
            <a:avLst/>
            <a:gdLst/>
            <a:ahLst/>
            <a:cxnLst/>
            <a:rect l="l" t="t" r="r" b="b"/>
            <a:pathLst>
              <a:path w="2547626" h="1910719">
                <a:moveTo>
                  <a:pt x="0" y="0"/>
                </a:moveTo>
                <a:lnTo>
                  <a:pt x="2547626" y="0"/>
                </a:lnTo>
                <a:lnTo>
                  <a:pt x="2547626" y="1910720"/>
                </a:lnTo>
                <a:lnTo>
                  <a:pt x="0" y="19107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209622" y="1542820"/>
            <a:ext cx="2152303" cy="567326"/>
            <a:chOff x="-1" y="-28575"/>
            <a:chExt cx="1542674" cy="40663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10789" cy="378059"/>
            </a:xfrm>
            <a:custGeom>
              <a:avLst/>
              <a:gdLst/>
              <a:ahLst/>
              <a:cxnLst/>
              <a:rect l="l" t="t" r="r" b="b"/>
              <a:pathLst>
                <a:path w="1510789" h="378059">
                  <a:moveTo>
                    <a:pt x="69786" y="0"/>
                  </a:moveTo>
                  <a:lnTo>
                    <a:pt x="1441003" y="0"/>
                  </a:lnTo>
                  <a:cubicBezTo>
                    <a:pt x="1479545" y="0"/>
                    <a:pt x="1510789" y="31244"/>
                    <a:pt x="1510789" y="69786"/>
                  </a:cubicBezTo>
                  <a:lnTo>
                    <a:pt x="1510789" y="308272"/>
                  </a:lnTo>
                  <a:cubicBezTo>
                    <a:pt x="1510789" y="346814"/>
                    <a:pt x="1479545" y="378059"/>
                    <a:pt x="1441003" y="378059"/>
                  </a:cubicBezTo>
                  <a:lnTo>
                    <a:pt x="69786" y="378059"/>
                  </a:lnTo>
                  <a:cubicBezTo>
                    <a:pt x="31244" y="378059"/>
                    <a:pt x="0" y="346814"/>
                    <a:pt x="0" y="308272"/>
                  </a:cubicBezTo>
                  <a:lnTo>
                    <a:pt x="0" y="69786"/>
                  </a:lnTo>
                  <a:cubicBezTo>
                    <a:pt x="0" y="31244"/>
                    <a:pt x="31244" y="0"/>
                    <a:pt x="69786" y="0"/>
                  </a:cubicBezTo>
                  <a:close/>
                </a:path>
              </a:pathLst>
            </a:custGeom>
            <a:solidFill>
              <a:srgbClr val="F76C82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-1" y="-28575"/>
              <a:ext cx="1542674" cy="4066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189"/>
                </a:lnSpc>
              </a:pPr>
              <a:r>
                <a:rPr lang="en-US" sz="849" b="1" dirty="0" err="1">
                  <a:solidFill>
                    <a:srgbClr val="000000"/>
                  </a:solidFill>
                  <a:latin typeface="Arial" panose="020B0604020202020204" pitchFamily="34" charset="0"/>
                  <a:ea typeface="Arimo Bold"/>
                  <a:cs typeface="Arial" panose="020B0604020202020204" pitchFamily="34" charset="0"/>
                  <a:sym typeface="Arimo Bold"/>
                </a:rPr>
                <a:t>Сажают</a:t>
              </a:r>
              <a:r>
                <a:rPr lang="en-US" sz="849" b="1" dirty="0">
                  <a:solidFill>
                    <a:srgbClr val="000000"/>
                  </a:solidFill>
                  <a:latin typeface="Arial" panose="020B0604020202020204" pitchFamily="34" charset="0"/>
                  <a:ea typeface="Arimo Bold"/>
                  <a:cs typeface="Arial" panose="020B0604020202020204" pitchFamily="34" charset="0"/>
                  <a:sym typeface="Arimo Bold"/>
                </a:rPr>
                <a:t> </a:t>
              </a:r>
              <a:r>
                <a:rPr lang="en-US" sz="849" b="1" dirty="0" err="1">
                  <a:solidFill>
                    <a:srgbClr val="000000"/>
                  </a:solidFill>
                  <a:latin typeface="Arial" panose="020B0604020202020204" pitchFamily="34" charset="0"/>
                  <a:ea typeface="Arimo Bold"/>
                  <a:cs typeface="Arial" panose="020B0604020202020204" pitchFamily="34" charset="0"/>
                  <a:sym typeface="Arimo Bold"/>
                </a:rPr>
                <a:t>картофель</a:t>
              </a:r>
              <a:r>
                <a:rPr lang="en-US" sz="849" b="1" dirty="0">
                  <a:solidFill>
                    <a:srgbClr val="000000"/>
                  </a:solidFill>
                  <a:latin typeface="Arial" panose="020B0604020202020204" pitchFamily="34" charset="0"/>
                  <a:ea typeface="Arimo Bold"/>
                  <a:cs typeface="Arial" panose="020B0604020202020204" pitchFamily="34" charset="0"/>
                  <a:sym typeface="Arimo Bold"/>
                </a:rPr>
                <a:t> в </a:t>
              </a:r>
              <a:r>
                <a:rPr lang="en-US" sz="849" b="1" dirty="0" err="1">
                  <a:solidFill>
                    <a:srgbClr val="000000"/>
                  </a:solidFill>
                  <a:latin typeface="Arial" panose="020B0604020202020204" pitchFamily="34" charset="0"/>
                  <a:ea typeface="Arimo Bold"/>
                  <a:cs typeface="Arial" panose="020B0604020202020204" pitchFamily="34" charset="0"/>
                  <a:sym typeface="Arimo Bold"/>
                </a:rPr>
                <a:t>мае</a:t>
              </a:r>
              <a:r>
                <a:rPr lang="en-US" sz="849" b="1" dirty="0">
                  <a:solidFill>
                    <a:srgbClr val="000000"/>
                  </a:solidFill>
                  <a:latin typeface="Arial" panose="020B0604020202020204" pitchFamily="34" charset="0"/>
                  <a:ea typeface="Arimo Bold"/>
                  <a:cs typeface="Arial" panose="020B0604020202020204" pitchFamily="34" charset="0"/>
                  <a:sym typeface="Arimo Bold"/>
                </a:rPr>
                <a:t> с </a:t>
              </a:r>
              <a:r>
                <a:rPr lang="en-US" sz="849" b="1" dirty="0" err="1">
                  <a:solidFill>
                    <a:srgbClr val="000000"/>
                  </a:solidFill>
                  <a:latin typeface="Arial" panose="020B0604020202020204" pitchFamily="34" charset="0"/>
                  <a:ea typeface="Arimo Bold"/>
                  <a:cs typeface="Arial" panose="020B0604020202020204" pitchFamily="34" charset="0"/>
                  <a:sym typeface="Arimo Bold"/>
                </a:rPr>
                <a:t>помощью</a:t>
              </a:r>
              <a:r>
                <a:rPr lang="en-US" sz="849" b="1" dirty="0">
                  <a:solidFill>
                    <a:srgbClr val="000000"/>
                  </a:solidFill>
                  <a:latin typeface="Arial" panose="020B0604020202020204" pitchFamily="34" charset="0"/>
                  <a:ea typeface="Arimo Bold"/>
                  <a:cs typeface="Arial" panose="020B0604020202020204" pitchFamily="34" charset="0"/>
                  <a:sym typeface="Arimo Bold"/>
                </a:rPr>
                <a:t> </a:t>
              </a:r>
              <a:r>
                <a:rPr lang="en-US" sz="849" b="1" dirty="0" err="1">
                  <a:solidFill>
                    <a:srgbClr val="000000"/>
                  </a:solidFill>
                  <a:latin typeface="Arial" panose="020B0604020202020204" pitchFamily="34" charset="0"/>
                  <a:ea typeface="Arimo Bold"/>
                  <a:cs typeface="Arial" panose="020B0604020202020204" pitchFamily="34" charset="0"/>
                  <a:sym typeface="Arimo Bold"/>
                </a:rPr>
                <a:t>картофелесажалки</a:t>
              </a:r>
              <a:r>
                <a:rPr lang="en-US" sz="849" b="1" dirty="0">
                  <a:solidFill>
                    <a:srgbClr val="000000"/>
                  </a:solidFill>
                  <a:latin typeface="Arial" panose="020B0604020202020204" pitchFamily="34" charset="0"/>
                  <a:ea typeface="Arimo Bold"/>
                  <a:cs typeface="Arial" panose="020B0604020202020204" pitchFamily="34" charset="0"/>
                  <a:sym typeface="Arimo Bold"/>
                </a:rPr>
                <a:t> с </a:t>
              </a:r>
              <a:r>
                <a:rPr lang="en-US" sz="849" b="1" dirty="0" err="1" smtClean="0">
                  <a:solidFill>
                    <a:srgbClr val="000000"/>
                  </a:solidFill>
                  <a:latin typeface="Arial" panose="020B0604020202020204" pitchFamily="34" charset="0"/>
                  <a:ea typeface="Arimo Bold"/>
                  <a:cs typeface="Arial" panose="020B0604020202020204" pitchFamily="34" charset="0"/>
                  <a:sym typeface="Arimo Bold"/>
                </a:rPr>
                <a:t>междурядьями</a:t>
              </a:r>
              <a:r>
                <a:rPr lang="ru-RU" sz="849" b="1" dirty="0">
                  <a:solidFill>
                    <a:srgbClr val="000000"/>
                  </a:solidFill>
                  <a:latin typeface="Arial" panose="020B0604020202020204" pitchFamily="34" charset="0"/>
                  <a:ea typeface="Arimo Bold"/>
                  <a:cs typeface="Arial" panose="020B0604020202020204" pitchFamily="34" charset="0"/>
                  <a:sym typeface="Arimo Bold"/>
                </a:rPr>
                <a:t> </a:t>
              </a:r>
              <a:r>
                <a:rPr lang="en-US" sz="849" b="1" dirty="0" smtClean="0">
                  <a:solidFill>
                    <a:srgbClr val="000000"/>
                  </a:solidFill>
                  <a:latin typeface="Arial" panose="020B0604020202020204" pitchFamily="34" charset="0"/>
                  <a:ea typeface="Arimo Bold"/>
                  <a:cs typeface="Arial" panose="020B0604020202020204" pitchFamily="34" charset="0"/>
                  <a:sym typeface="Arimo Bold"/>
                </a:rPr>
                <a:t>70 </a:t>
              </a:r>
              <a:r>
                <a:rPr lang="en-US" sz="849" b="1" dirty="0" err="1">
                  <a:solidFill>
                    <a:srgbClr val="000000"/>
                  </a:solidFill>
                  <a:latin typeface="Arial" panose="020B0604020202020204" pitchFamily="34" charset="0"/>
                  <a:ea typeface="Arimo Bold"/>
                  <a:cs typeface="Arial" panose="020B0604020202020204" pitchFamily="34" charset="0"/>
                  <a:sym typeface="Arimo Bold"/>
                </a:rPr>
                <a:t>см</a:t>
              </a:r>
              <a:r>
                <a:rPr lang="en-US" sz="849" b="1" dirty="0">
                  <a:solidFill>
                    <a:srgbClr val="000000"/>
                  </a:solidFill>
                  <a:latin typeface="Arial" panose="020B0604020202020204" pitchFamily="34" charset="0"/>
                  <a:ea typeface="Arimo Bold"/>
                  <a:cs typeface="Arial" panose="020B0604020202020204" pitchFamily="34" charset="0"/>
                  <a:sym typeface="Arimo Bold"/>
                </a:rPr>
                <a:t> и </a:t>
              </a:r>
              <a:r>
                <a:rPr lang="en-US" sz="849" b="1" dirty="0" err="1">
                  <a:solidFill>
                    <a:srgbClr val="000000"/>
                  </a:solidFill>
                  <a:latin typeface="Arial" panose="020B0604020202020204" pitchFamily="34" charset="0"/>
                  <a:ea typeface="Arimo Bold"/>
                  <a:cs typeface="Arial" panose="020B0604020202020204" pitchFamily="34" charset="0"/>
                  <a:sym typeface="Arimo Bold"/>
                </a:rPr>
                <a:t>шагом</a:t>
              </a:r>
              <a:r>
                <a:rPr lang="en-US" sz="849" b="1" dirty="0">
                  <a:solidFill>
                    <a:srgbClr val="000000"/>
                  </a:solidFill>
                  <a:latin typeface="Arial" panose="020B0604020202020204" pitchFamily="34" charset="0"/>
                  <a:ea typeface="Arimo Bold"/>
                  <a:cs typeface="Arial" panose="020B0604020202020204" pitchFamily="34" charset="0"/>
                  <a:sym typeface="Arimo Bold"/>
                </a:rPr>
                <a:t> </a:t>
              </a:r>
              <a:r>
                <a:rPr lang="en-US" sz="849" b="1" dirty="0" smtClean="0">
                  <a:solidFill>
                    <a:srgbClr val="000000"/>
                  </a:solidFill>
                  <a:latin typeface="Arial" panose="020B0604020202020204" pitchFamily="34" charset="0"/>
                  <a:ea typeface="Arimo Bold"/>
                  <a:cs typeface="Arial" panose="020B0604020202020204" pitchFamily="34" charset="0"/>
                  <a:sym typeface="Arimo Bold"/>
                </a:rPr>
                <a:t>25</a:t>
              </a:r>
              <a:r>
                <a:rPr lang="ru-RU" sz="849" b="1" dirty="0" smtClean="0">
                  <a:solidFill>
                    <a:srgbClr val="000000"/>
                  </a:solidFill>
                  <a:latin typeface="Arial" panose="020B0604020202020204" pitchFamily="34" charset="0"/>
                  <a:ea typeface="Arimo Bold"/>
                  <a:cs typeface="Arial" panose="020B0604020202020204" pitchFamily="34" charset="0"/>
                  <a:sym typeface="Arimo Bold"/>
                </a:rPr>
                <a:t>–</a:t>
              </a:r>
              <a:r>
                <a:rPr lang="en-US" sz="849" b="1" dirty="0" smtClean="0">
                  <a:solidFill>
                    <a:srgbClr val="000000"/>
                  </a:solidFill>
                  <a:latin typeface="Arial" panose="020B0604020202020204" pitchFamily="34" charset="0"/>
                  <a:ea typeface="Arimo Bold"/>
                  <a:cs typeface="Arial" panose="020B0604020202020204" pitchFamily="34" charset="0"/>
                  <a:sym typeface="Arimo Bold"/>
                </a:rPr>
                <a:t>35 </a:t>
              </a:r>
              <a:r>
                <a:rPr lang="en-US" sz="849" b="1" dirty="0" err="1">
                  <a:solidFill>
                    <a:srgbClr val="000000"/>
                  </a:solidFill>
                  <a:latin typeface="Arial" panose="020B0604020202020204" pitchFamily="34" charset="0"/>
                  <a:ea typeface="Arimo Bold"/>
                  <a:cs typeface="Arial" panose="020B0604020202020204" pitchFamily="34" charset="0"/>
                  <a:sym typeface="Arimo Bold"/>
                </a:rPr>
                <a:t>см</a:t>
              </a:r>
              <a:r>
                <a:rPr lang="en-US" sz="849" b="1" dirty="0">
                  <a:solidFill>
                    <a:srgbClr val="000000"/>
                  </a:solidFill>
                  <a:latin typeface="Arial" panose="020B0604020202020204" pitchFamily="34" charset="0"/>
                  <a:ea typeface="Arimo Bold"/>
                  <a:cs typeface="Arial" panose="020B0604020202020204" pitchFamily="34" charset="0"/>
                  <a:sym typeface="Arimo Bold"/>
                </a:rPr>
                <a:t>.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620371" y="789877"/>
            <a:ext cx="2528462" cy="527459"/>
            <a:chOff x="0" y="0"/>
            <a:chExt cx="1812287" cy="37805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812287" cy="378059"/>
            </a:xfrm>
            <a:custGeom>
              <a:avLst/>
              <a:gdLst/>
              <a:ahLst/>
              <a:cxnLst/>
              <a:rect l="l" t="t" r="r" b="b"/>
              <a:pathLst>
                <a:path w="1812287" h="378059">
                  <a:moveTo>
                    <a:pt x="58176" y="0"/>
                  </a:moveTo>
                  <a:lnTo>
                    <a:pt x="1754111" y="0"/>
                  </a:lnTo>
                  <a:cubicBezTo>
                    <a:pt x="1769540" y="0"/>
                    <a:pt x="1784338" y="6129"/>
                    <a:pt x="1795248" y="17039"/>
                  </a:cubicBezTo>
                  <a:cubicBezTo>
                    <a:pt x="1806158" y="27950"/>
                    <a:pt x="1812287" y="42747"/>
                    <a:pt x="1812287" y="58176"/>
                  </a:cubicBezTo>
                  <a:lnTo>
                    <a:pt x="1812287" y="319882"/>
                  </a:lnTo>
                  <a:cubicBezTo>
                    <a:pt x="1812287" y="335312"/>
                    <a:pt x="1806158" y="350109"/>
                    <a:pt x="1795248" y="361019"/>
                  </a:cubicBezTo>
                  <a:cubicBezTo>
                    <a:pt x="1784338" y="371929"/>
                    <a:pt x="1769540" y="378059"/>
                    <a:pt x="1754111" y="378059"/>
                  </a:cubicBezTo>
                  <a:lnTo>
                    <a:pt x="58176" y="378059"/>
                  </a:lnTo>
                  <a:cubicBezTo>
                    <a:pt x="42747" y="378059"/>
                    <a:pt x="27950" y="371929"/>
                    <a:pt x="17039" y="361019"/>
                  </a:cubicBezTo>
                  <a:cubicBezTo>
                    <a:pt x="6129" y="350109"/>
                    <a:pt x="0" y="335312"/>
                    <a:pt x="0" y="319882"/>
                  </a:cubicBezTo>
                  <a:lnTo>
                    <a:pt x="0" y="58176"/>
                  </a:lnTo>
                  <a:cubicBezTo>
                    <a:pt x="0" y="42747"/>
                    <a:pt x="6129" y="27950"/>
                    <a:pt x="17039" y="17039"/>
                  </a:cubicBezTo>
                  <a:cubicBezTo>
                    <a:pt x="27950" y="6129"/>
                    <a:pt x="42747" y="0"/>
                    <a:pt x="5817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1812287" cy="4066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189"/>
                </a:lnSpc>
              </a:pPr>
              <a:r>
                <a:rPr lang="en-US" sz="849" b="1" dirty="0">
                  <a:solidFill>
                    <a:srgbClr val="000000"/>
                  </a:solidFill>
                  <a:latin typeface="Arial" panose="020B0604020202020204" pitchFamily="34" charset="0"/>
                  <a:ea typeface="Arimo Bold"/>
                  <a:cs typeface="Arial" panose="020B0604020202020204" pitchFamily="34" charset="0"/>
                  <a:sym typeface="Arimo Bold"/>
                </a:rPr>
                <a:t> </a:t>
              </a:r>
              <a:r>
                <a:rPr lang="en-US" sz="849" b="1" dirty="0" err="1">
                  <a:solidFill>
                    <a:srgbClr val="000000"/>
                  </a:solidFill>
                  <a:latin typeface="Arial" panose="020B0604020202020204" pitchFamily="34" charset="0"/>
                  <a:ea typeface="Arimo Bold"/>
                  <a:cs typeface="Arial" panose="020B0604020202020204" pitchFamily="34" charset="0"/>
                  <a:sym typeface="Arimo Bold"/>
                </a:rPr>
                <a:t>Ранние</a:t>
              </a:r>
              <a:r>
                <a:rPr lang="en-US" sz="849" b="1" dirty="0">
                  <a:solidFill>
                    <a:srgbClr val="000000"/>
                  </a:solidFill>
                  <a:latin typeface="Arial" panose="020B0604020202020204" pitchFamily="34" charset="0"/>
                  <a:ea typeface="Arimo Bold"/>
                  <a:cs typeface="Arial" panose="020B0604020202020204" pitchFamily="34" charset="0"/>
                  <a:sym typeface="Arimo Bold"/>
                </a:rPr>
                <a:t> </a:t>
              </a:r>
              <a:r>
                <a:rPr lang="en-US" sz="849" b="1" dirty="0" err="1">
                  <a:solidFill>
                    <a:srgbClr val="000000"/>
                  </a:solidFill>
                  <a:latin typeface="Arial" panose="020B0604020202020204" pitchFamily="34" charset="0"/>
                  <a:ea typeface="Arimo Bold"/>
                  <a:cs typeface="Arial" panose="020B0604020202020204" pitchFamily="34" charset="0"/>
                  <a:sym typeface="Arimo Bold"/>
                </a:rPr>
                <a:t>сорта</a:t>
              </a:r>
              <a:r>
                <a:rPr lang="en-US" sz="849" b="1" dirty="0">
                  <a:solidFill>
                    <a:srgbClr val="000000"/>
                  </a:solidFill>
                  <a:latin typeface="Arial" panose="020B0604020202020204" pitchFamily="34" charset="0"/>
                  <a:ea typeface="Arimo Bold"/>
                  <a:cs typeface="Arial" panose="020B0604020202020204" pitchFamily="34" charset="0"/>
                  <a:sym typeface="Arimo Bold"/>
                </a:rPr>
                <a:t> </a:t>
              </a:r>
              <a:r>
                <a:rPr lang="en-US" sz="849" b="1" dirty="0" err="1">
                  <a:solidFill>
                    <a:srgbClr val="000000"/>
                  </a:solidFill>
                  <a:latin typeface="Arial" panose="020B0604020202020204" pitchFamily="34" charset="0"/>
                  <a:ea typeface="Arimo Bold"/>
                  <a:cs typeface="Arial" panose="020B0604020202020204" pitchFamily="34" charset="0"/>
                  <a:sym typeface="Arimo Bold"/>
                </a:rPr>
                <a:t>картофеля</a:t>
              </a:r>
              <a:r>
                <a:rPr lang="en-US" sz="849" b="1" dirty="0">
                  <a:solidFill>
                    <a:srgbClr val="000000"/>
                  </a:solidFill>
                  <a:latin typeface="Arial" panose="020B0604020202020204" pitchFamily="34" charset="0"/>
                  <a:ea typeface="Arimo Bold"/>
                  <a:cs typeface="Arial" panose="020B0604020202020204" pitchFamily="34" charset="0"/>
                  <a:sym typeface="Arimo Bold"/>
                </a:rPr>
                <a:t> </a:t>
              </a:r>
              <a:r>
                <a:rPr lang="en-US" sz="849" b="1" dirty="0" err="1">
                  <a:solidFill>
                    <a:srgbClr val="000000"/>
                  </a:solidFill>
                  <a:latin typeface="Arial" panose="020B0604020202020204" pitchFamily="34" charset="0"/>
                  <a:ea typeface="Arimo Bold"/>
                  <a:cs typeface="Arial" panose="020B0604020202020204" pitchFamily="34" charset="0"/>
                  <a:sym typeface="Arimo Bold"/>
                </a:rPr>
                <a:t>убирают</a:t>
              </a:r>
              <a:r>
                <a:rPr lang="en-US" sz="849" b="1" dirty="0">
                  <a:solidFill>
                    <a:srgbClr val="000000"/>
                  </a:solidFill>
                  <a:latin typeface="Arial" panose="020B0604020202020204" pitchFamily="34" charset="0"/>
                  <a:ea typeface="Arimo Bold"/>
                  <a:cs typeface="Arial" panose="020B0604020202020204" pitchFamily="34" charset="0"/>
                  <a:sym typeface="Arimo Bold"/>
                </a:rPr>
                <a:t> в </a:t>
              </a:r>
              <a:r>
                <a:rPr lang="en-US" sz="849" b="1" dirty="0" err="1">
                  <a:solidFill>
                    <a:srgbClr val="000000"/>
                  </a:solidFill>
                  <a:latin typeface="Arial" panose="020B0604020202020204" pitchFamily="34" charset="0"/>
                  <a:ea typeface="Arimo Bold"/>
                  <a:cs typeface="Arial" panose="020B0604020202020204" pitchFamily="34" charset="0"/>
                  <a:sym typeface="Arimo Bold"/>
                </a:rPr>
                <a:t>августе</a:t>
              </a:r>
              <a:r>
                <a:rPr lang="en-US" sz="849" b="1" dirty="0">
                  <a:solidFill>
                    <a:srgbClr val="000000"/>
                  </a:solidFill>
                  <a:latin typeface="Arial" panose="020B0604020202020204" pitchFamily="34" charset="0"/>
                  <a:ea typeface="Arimo Bold"/>
                  <a:cs typeface="Arial" panose="020B0604020202020204" pitchFamily="34" charset="0"/>
                  <a:sym typeface="Arimo Bold"/>
                </a:rPr>
                <a:t>, а </a:t>
              </a:r>
              <a:r>
                <a:rPr lang="en-US" sz="849" b="1" dirty="0" err="1">
                  <a:solidFill>
                    <a:srgbClr val="000000"/>
                  </a:solidFill>
                  <a:latin typeface="Arial" panose="020B0604020202020204" pitchFamily="34" charset="0"/>
                  <a:ea typeface="Arimo Bold"/>
                  <a:cs typeface="Arial" panose="020B0604020202020204" pitchFamily="34" charset="0"/>
                  <a:sym typeface="Arimo Bold"/>
                </a:rPr>
                <a:t>поздние</a:t>
              </a:r>
              <a:r>
                <a:rPr lang="en-US" sz="849" b="1" dirty="0">
                  <a:solidFill>
                    <a:srgbClr val="000000"/>
                  </a:solidFill>
                  <a:latin typeface="Arial" panose="020B0604020202020204" pitchFamily="34" charset="0"/>
                  <a:ea typeface="Arimo Bold"/>
                  <a:cs typeface="Arial" panose="020B0604020202020204" pitchFamily="34" charset="0"/>
                  <a:sym typeface="Arimo Bold"/>
                </a:rPr>
                <a:t> — в </a:t>
              </a:r>
              <a:r>
                <a:rPr lang="en-US" sz="849" b="1" dirty="0" err="1">
                  <a:solidFill>
                    <a:srgbClr val="000000"/>
                  </a:solidFill>
                  <a:latin typeface="Arial" panose="020B0604020202020204" pitchFamily="34" charset="0"/>
                  <a:ea typeface="Arimo Bold"/>
                  <a:cs typeface="Arial" panose="020B0604020202020204" pitchFamily="34" charset="0"/>
                  <a:sym typeface="Arimo Bold"/>
                </a:rPr>
                <a:t>сентябре</a:t>
              </a:r>
              <a:r>
                <a:rPr lang="en-US" sz="849" b="1" dirty="0">
                  <a:solidFill>
                    <a:srgbClr val="000000"/>
                  </a:solidFill>
                  <a:latin typeface="Arial" panose="020B0604020202020204" pitchFamily="34" charset="0"/>
                  <a:ea typeface="Arimo Bold"/>
                  <a:cs typeface="Arial" panose="020B0604020202020204" pitchFamily="34" charset="0"/>
                  <a:sym typeface="Arimo Bold"/>
                </a:rPr>
                <a:t>. </a:t>
              </a:r>
              <a:r>
                <a:rPr lang="en-US" sz="849" b="1" dirty="0" err="1">
                  <a:solidFill>
                    <a:srgbClr val="000000"/>
                  </a:solidFill>
                  <a:latin typeface="Arial" panose="020B0604020202020204" pitchFamily="34" charset="0"/>
                  <a:ea typeface="Arimo Bold"/>
                  <a:cs typeface="Arial" panose="020B0604020202020204" pitchFamily="34" charset="0"/>
                  <a:sym typeface="Arimo Bold"/>
                </a:rPr>
                <a:t>На</a:t>
              </a:r>
              <a:r>
                <a:rPr lang="en-US" sz="849" b="1" dirty="0">
                  <a:solidFill>
                    <a:srgbClr val="000000"/>
                  </a:solidFill>
                  <a:latin typeface="Arial" panose="020B0604020202020204" pitchFamily="34" charset="0"/>
                  <a:ea typeface="Arimo Bold"/>
                  <a:cs typeface="Arial" panose="020B0604020202020204" pitchFamily="34" charset="0"/>
                  <a:sym typeface="Arimo Bold"/>
                </a:rPr>
                <a:t> </a:t>
              </a:r>
              <a:r>
                <a:rPr lang="en-US" sz="849" b="1" dirty="0" err="1">
                  <a:solidFill>
                    <a:srgbClr val="000000"/>
                  </a:solidFill>
                  <a:latin typeface="Arial" panose="020B0604020202020204" pitchFamily="34" charset="0"/>
                  <a:ea typeface="Arimo Bold"/>
                  <a:cs typeface="Arial" panose="020B0604020202020204" pitchFamily="34" charset="0"/>
                  <a:sym typeface="Arimo Bold"/>
                </a:rPr>
                <a:t>хранение</a:t>
              </a:r>
              <a:r>
                <a:rPr lang="en-US" sz="849" b="1" dirty="0">
                  <a:solidFill>
                    <a:srgbClr val="000000"/>
                  </a:solidFill>
                  <a:latin typeface="Arial" panose="020B0604020202020204" pitchFamily="34" charset="0"/>
                  <a:ea typeface="Arimo Bold"/>
                  <a:cs typeface="Arial" panose="020B0604020202020204" pitchFamily="34" charset="0"/>
                  <a:sym typeface="Arimo Bold"/>
                </a:rPr>
                <a:t> </a:t>
              </a:r>
              <a:r>
                <a:rPr lang="en-US" sz="849" b="1" dirty="0" err="1">
                  <a:solidFill>
                    <a:srgbClr val="000000"/>
                  </a:solidFill>
                  <a:latin typeface="Arial" panose="020B0604020202020204" pitchFamily="34" charset="0"/>
                  <a:ea typeface="Arimo Bold"/>
                  <a:cs typeface="Arial" panose="020B0604020202020204" pitchFamily="34" charset="0"/>
                  <a:sym typeface="Arimo Bold"/>
                </a:rPr>
                <a:t>закладывают</a:t>
              </a:r>
              <a:r>
                <a:rPr lang="en-US" sz="849" b="1" dirty="0">
                  <a:solidFill>
                    <a:srgbClr val="000000"/>
                  </a:solidFill>
                  <a:latin typeface="Arial" panose="020B0604020202020204" pitchFamily="34" charset="0"/>
                  <a:ea typeface="Arimo Bold"/>
                  <a:cs typeface="Arial" panose="020B0604020202020204" pitchFamily="34" charset="0"/>
                  <a:sym typeface="Arimo Bold"/>
                </a:rPr>
                <a:t> </a:t>
              </a:r>
              <a:r>
                <a:rPr lang="en-US" sz="849" b="1" dirty="0" err="1">
                  <a:solidFill>
                    <a:srgbClr val="000000"/>
                  </a:solidFill>
                  <a:latin typeface="Arial" panose="020B0604020202020204" pitchFamily="34" charset="0"/>
                  <a:ea typeface="Arimo Bold"/>
                  <a:cs typeface="Arial" panose="020B0604020202020204" pitchFamily="34" charset="0"/>
                  <a:sym typeface="Arimo Bold"/>
                </a:rPr>
                <a:t>только</a:t>
              </a:r>
              <a:r>
                <a:rPr lang="en-US" sz="849" b="1" dirty="0">
                  <a:solidFill>
                    <a:srgbClr val="000000"/>
                  </a:solidFill>
                  <a:latin typeface="Arial" panose="020B0604020202020204" pitchFamily="34" charset="0"/>
                  <a:ea typeface="Arimo Bold"/>
                  <a:cs typeface="Arial" panose="020B0604020202020204" pitchFamily="34" charset="0"/>
                  <a:sym typeface="Arimo Bold"/>
                </a:rPr>
                <a:t> </a:t>
              </a:r>
              <a:r>
                <a:rPr lang="en-US" sz="849" b="1" dirty="0" err="1">
                  <a:solidFill>
                    <a:srgbClr val="000000"/>
                  </a:solidFill>
                  <a:latin typeface="Arial" panose="020B0604020202020204" pitchFamily="34" charset="0"/>
                  <a:ea typeface="Arimo Bold"/>
                  <a:cs typeface="Arial" panose="020B0604020202020204" pitchFamily="34" charset="0"/>
                  <a:sym typeface="Arimo Bold"/>
                </a:rPr>
                <a:t>здоровые</a:t>
              </a:r>
              <a:r>
                <a:rPr lang="en-US" sz="849" b="1" dirty="0">
                  <a:solidFill>
                    <a:srgbClr val="000000"/>
                  </a:solidFill>
                  <a:latin typeface="Arial" panose="020B0604020202020204" pitchFamily="34" charset="0"/>
                  <a:ea typeface="Arimo Bold"/>
                  <a:cs typeface="Arial" panose="020B0604020202020204" pitchFamily="34" charset="0"/>
                  <a:sym typeface="Arimo Bold"/>
                </a:rPr>
                <a:t> </a:t>
              </a:r>
              <a:r>
                <a:rPr lang="en-US" sz="849" b="1" dirty="0" err="1">
                  <a:solidFill>
                    <a:srgbClr val="000000"/>
                  </a:solidFill>
                  <a:latin typeface="Arial" panose="020B0604020202020204" pitchFamily="34" charset="0"/>
                  <a:ea typeface="Arimo Bold"/>
                  <a:cs typeface="Arial" panose="020B0604020202020204" pitchFamily="34" charset="0"/>
                  <a:sym typeface="Arimo Bold"/>
                </a:rPr>
                <a:t>клубни</a:t>
              </a:r>
              <a:r>
                <a:rPr lang="en-US" sz="849" b="1" dirty="0">
                  <a:solidFill>
                    <a:srgbClr val="000000"/>
                  </a:solidFill>
                  <a:latin typeface="Arial" panose="020B0604020202020204" pitchFamily="34" charset="0"/>
                  <a:ea typeface="Arimo Bold"/>
                  <a:cs typeface="Arial" panose="020B0604020202020204" pitchFamily="34" charset="0"/>
                  <a:sym typeface="Arimo Bold"/>
                </a:rPr>
                <a:t>. 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1936178" y="2148398"/>
            <a:ext cx="1029328" cy="745616"/>
          </a:xfrm>
          <a:custGeom>
            <a:avLst/>
            <a:gdLst/>
            <a:ahLst/>
            <a:cxnLst/>
            <a:rect l="l" t="t" r="r" b="b"/>
            <a:pathLst>
              <a:path w="1029328" h="745616">
                <a:moveTo>
                  <a:pt x="0" y="0"/>
                </a:moveTo>
                <a:lnTo>
                  <a:pt x="1029328" y="0"/>
                </a:lnTo>
                <a:lnTo>
                  <a:pt x="1029328" y="745616"/>
                </a:lnTo>
                <a:lnTo>
                  <a:pt x="0" y="7456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1499" t="-39902" r="-21874" b="-18897"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2620371" y="1844486"/>
            <a:ext cx="2528462" cy="384584"/>
            <a:chOff x="0" y="0"/>
            <a:chExt cx="1812287" cy="27565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812287" cy="275652"/>
            </a:xfrm>
            <a:custGeom>
              <a:avLst/>
              <a:gdLst/>
              <a:ahLst/>
              <a:cxnLst/>
              <a:rect l="l" t="t" r="r" b="b"/>
              <a:pathLst>
                <a:path w="1812287" h="275652">
                  <a:moveTo>
                    <a:pt x="58176" y="0"/>
                  </a:moveTo>
                  <a:lnTo>
                    <a:pt x="1754111" y="0"/>
                  </a:lnTo>
                  <a:cubicBezTo>
                    <a:pt x="1769540" y="0"/>
                    <a:pt x="1784338" y="6129"/>
                    <a:pt x="1795248" y="17039"/>
                  </a:cubicBezTo>
                  <a:cubicBezTo>
                    <a:pt x="1806158" y="27950"/>
                    <a:pt x="1812287" y="42747"/>
                    <a:pt x="1812287" y="58176"/>
                  </a:cubicBezTo>
                  <a:lnTo>
                    <a:pt x="1812287" y="217476"/>
                  </a:lnTo>
                  <a:cubicBezTo>
                    <a:pt x="1812287" y="232905"/>
                    <a:pt x="1806158" y="247703"/>
                    <a:pt x="1795248" y="258613"/>
                  </a:cubicBezTo>
                  <a:cubicBezTo>
                    <a:pt x="1784338" y="269523"/>
                    <a:pt x="1769540" y="275652"/>
                    <a:pt x="1754111" y="275652"/>
                  </a:cubicBezTo>
                  <a:lnTo>
                    <a:pt x="58176" y="275652"/>
                  </a:lnTo>
                  <a:cubicBezTo>
                    <a:pt x="42747" y="275652"/>
                    <a:pt x="27950" y="269523"/>
                    <a:pt x="17039" y="258613"/>
                  </a:cubicBezTo>
                  <a:cubicBezTo>
                    <a:pt x="6129" y="247703"/>
                    <a:pt x="0" y="232905"/>
                    <a:pt x="0" y="217476"/>
                  </a:cubicBezTo>
                  <a:lnTo>
                    <a:pt x="0" y="58176"/>
                  </a:lnTo>
                  <a:cubicBezTo>
                    <a:pt x="0" y="42747"/>
                    <a:pt x="6129" y="27950"/>
                    <a:pt x="17039" y="17039"/>
                  </a:cubicBezTo>
                  <a:cubicBezTo>
                    <a:pt x="27950" y="6129"/>
                    <a:pt x="42747" y="0"/>
                    <a:pt x="58176" y="0"/>
                  </a:cubicBezTo>
                  <a:close/>
                </a:path>
              </a:pathLst>
            </a:custGeom>
            <a:solidFill>
              <a:srgbClr val="FFA700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1812287" cy="3042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189"/>
                </a:lnSpc>
              </a:pPr>
              <a:r>
                <a:rPr lang="en-US" sz="849" b="1" dirty="0">
                  <a:solidFill>
                    <a:srgbClr val="000000"/>
                  </a:solidFill>
                  <a:latin typeface="Arial" panose="020B0604020202020204" pitchFamily="34" charset="0"/>
                  <a:ea typeface="Arimo Bold"/>
                  <a:cs typeface="Arial" panose="020B0604020202020204" pitchFamily="34" charset="0"/>
                  <a:sym typeface="Arimo Bold"/>
                </a:rPr>
                <a:t> </a:t>
              </a:r>
              <a:r>
                <a:rPr lang="en-US" sz="849" b="1" dirty="0" err="1">
                  <a:solidFill>
                    <a:srgbClr val="000000"/>
                  </a:solidFill>
                  <a:latin typeface="Arial" panose="020B0604020202020204" pitchFamily="34" charset="0"/>
                  <a:ea typeface="Arimo Bold"/>
                  <a:cs typeface="Arial" panose="020B0604020202020204" pitchFamily="34" charset="0"/>
                  <a:sym typeface="Arimo Bold"/>
                </a:rPr>
                <a:t>Уборка</a:t>
              </a:r>
              <a:r>
                <a:rPr lang="en-US" sz="849" b="1" dirty="0">
                  <a:solidFill>
                    <a:srgbClr val="000000"/>
                  </a:solidFill>
                  <a:latin typeface="Arial" panose="020B0604020202020204" pitchFamily="34" charset="0"/>
                  <a:ea typeface="Arimo Bold"/>
                  <a:cs typeface="Arial" panose="020B0604020202020204" pitchFamily="34" charset="0"/>
                  <a:sym typeface="Arimo Bold"/>
                </a:rPr>
                <a:t> </a:t>
              </a:r>
              <a:r>
                <a:rPr lang="en-US" sz="849" b="1" dirty="0" err="1">
                  <a:solidFill>
                    <a:srgbClr val="000000"/>
                  </a:solidFill>
                  <a:latin typeface="Arial" panose="020B0604020202020204" pitchFamily="34" charset="0"/>
                  <a:ea typeface="Arimo Bold"/>
                  <a:cs typeface="Arial" panose="020B0604020202020204" pitchFamily="34" charset="0"/>
                  <a:sym typeface="Arimo Bold"/>
                </a:rPr>
                <a:t>картофеля</a:t>
              </a:r>
              <a:r>
                <a:rPr lang="en-US" sz="849" b="1" dirty="0">
                  <a:solidFill>
                    <a:srgbClr val="000000"/>
                  </a:solidFill>
                  <a:latin typeface="Arial" panose="020B0604020202020204" pitchFamily="34" charset="0"/>
                  <a:ea typeface="Arimo Bold"/>
                  <a:cs typeface="Arial" panose="020B0604020202020204" pitchFamily="34" charset="0"/>
                  <a:sym typeface="Arimo Bold"/>
                </a:rPr>
                <a:t> </a:t>
              </a:r>
              <a:r>
                <a:rPr lang="en-US" sz="849" b="1" dirty="0" err="1">
                  <a:solidFill>
                    <a:srgbClr val="000000"/>
                  </a:solidFill>
                  <a:latin typeface="Arial" panose="020B0604020202020204" pitchFamily="34" charset="0"/>
                  <a:ea typeface="Arimo Bold"/>
                  <a:cs typeface="Arial" panose="020B0604020202020204" pitchFamily="34" charset="0"/>
                  <a:sym typeface="Arimo Bold"/>
                </a:rPr>
                <a:t>производится</a:t>
              </a:r>
              <a:r>
                <a:rPr lang="en-US" sz="849" b="1" dirty="0">
                  <a:solidFill>
                    <a:srgbClr val="000000"/>
                  </a:solidFill>
                  <a:latin typeface="Arial" panose="020B0604020202020204" pitchFamily="34" charset="0"/>
                  <a:ea typeface="Arimo Bold"/>
                  <a:cs typeface="Arial" panose="020B0604020202020204" pitchFamily="34" charset="0"/>
                  <a:sym typeface="Arimo Bold"/>
                </a:rPr>
                <a:t> </a:t>
              </a:r>
              <a:r>
                <a:rPr lang="en-US" sz="849" b="1" dirty="0" err="1">
                  <a:solidFill>
                    <a:srgbClr val="000000"/>
                  </a:solidFill>
                  <a:latin typeface="Arial" panose="020B0604020202020204" pitchFamily="34" charset="0"/>
                  <a:ea typeface="Arimo Bold"/>
                  <a:cs typeface="Arial" panose="020B0604020202020204" pitchFamily="34" charset="0"/>
                  <a:sym typeface="Arimo Bold"/>
                </a:rPr>
                <a:t>комбайном</a:t>
              </a:r>
              <a:r>
                <a:rPr lang="en-US" sz="849" b="1" dirty="0">
                  <a:solidFill>
                    <a:srgbClr val="000000"/>
                  </a:solidFill>
                  <a:latin typeface="Arial" panose="020B0604020202020204" pitchFamily="34" charset="0"/>
                  <a:ea typeface="Arimo Bold"/>
                  <a:cs typeface="Arial" panose="020B0604020202020204" pitchFamily="34" charset="0"/>
                  <a:sym typeface="Arimo Bold"/>
                </a:rPr>
                <a:t>.</a:t>
              </a:r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934373" y="2742564"/>
            <a:ext cx="1032937" cy="129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"/>
              </a:lnSpc>
            </a:pPr>
            <a:endParaRPr lang="en-US" sz="800" b="1" dirty="0">
              <a:solidFill>
                <a:srgbClr val="000000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934373" y="2680838"/>
            <a:ext cx="1183477" cy="42635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120"/>
              </a:lnSpc>
            </a:pPr>
            <a:r>
              <a:rPr lang="en-US" sz="7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Главный</a:t>
            </a:r>
            <a:r>
              <a:rPr lang="en-US" sz="7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7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вредитель</a:t>
            </a:r>
            <a:r>
              <a:rPr lang="en-US" sz="7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</a:p>
          <a:p>
            <a:pPr algn="ctr">
              <a:lnSpc>
                <a:spcPts val="1120"/>
              </a:lnSpc>
            </a:pPr>
            <a:r>
              <a:rPr lang="en-US" sz="7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картофеля</a:t>
            </a:r>
            <a:r>
              <a:rPr lang="en-US" sz="7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— </a:t>
            </a:r>
          </a:p>
          <a:p>
            <a:pPr algn="ctr">
              <a:lnSpc>
                <a:spcPts val="1120"/>
              </a:lnSpc>
            </a:pPr>
            <a:r>
              <a:rPr lang="en-US" sz="7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колорадский</a:t>
            </a:r>
            <a:r>
              <a:rPr lang="en-US" sz="7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7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жук</a:t>
            </a:r>
            <a:r>
              <a:rPr lang="en-US" sz="7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.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03" y="133350"/>
            <a:ext cx="2383339" cy="10667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0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4300" y="-114300"/>
            <a:ext cx="6051550" cy="4091940"/>
          </a:xfrm>
          <a:custGeom>
            <a:avLst/>
            <a:gdLst/>
            <a:ahLst/>
            <a:cxnLst/>
            <a:rect l="l" t="t" r="r" b="b"/>
            <a:pathLst>
              <a:path w="5883851" h="4244683">
                <a:moveTo>
                  <a:pt x="0" y="0"/>
                </a:moveTo>
                <a:lnTo>
                  <a:pt x="5883851" y="0"/>
                </a:lnTo>
                <a:lnTo>
                  <a:pt x="5883851" y="4244683"/>
                </a:lnTo>
                <a:lnTo>
                  <a:pt x="0" y="42446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rcRect/>
            <a:stretch>
              <a:fillRect l="-14570" r="-14570" b="-847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20642" y="154667"/>
            <a:ext cx="3486716" cy="3486716"/>
          </a:xfrm>
          <a:custGeom>
            <a:avLst/>
            <a:gdLst/>
            <a:ahLst/>
            <a:cxnLst/>
            <a:rect l="l" t="t" r="r" b="b"/>
            <a:pathLst>
              <a:path w="3486716" h="3486716">
                <a:moveTo>
                  <a:pt x="0" y="0"/>
                </a:moveTo>
                <a:lnTo>
                  <a:pt x="3486716" y="0"/>
                </a:lnTo>
                <a:lnTo>
                  <a:pt x="3486716" y="3486715"/>
                </a:lnTo>
                <a:lnTo>
                  <a:pt x="0" y="34867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46613" y="244650"/>
            <a:ext cx="1135417" cy="1075807"/>
          </a:xfrm>
          <a:custGeom>
            <a:avLst/>
            <a:gdLst/>
            <a:ahLst/>
            <a:cxnLst/>
            <a:rect l="l" t="t" r="r" b="b"/>
            <a:pathLst>
              <a:path w="1135417" h="1075807">
                <a:moveTo>
                  <a:pt x="0" y="0"/>
                </a:moveTo>
                <a:lnTo>
                  <a:pt x="1135417" y="0"/>
                </a:lnTo>
                <a:lnTo>
                  <a:pt x="1135417" y="1075807"/>
                </a:lnTo>
                <a:lnTo>
                  <a:pt x="0" y="107580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78000" y="1392147"/>
            <a:ext cx="4572000" cy="673021"/>
            <a:chOff x="0" y="0"/>
            <a:chExt cx="3277003" cy="48239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277003" cy="482391"/>
            </a:xfrm>
            <a:custGeom>
              <a:avLst/>
              <a:gdLst/>
              <a:ahLst/>
              <a:cxnLst/>
              <a:rect l="l" t="t" r="r" b="b"/>
              <a:pathLst>
                <a:path w="3277003" h="482391">
                  <a:moveTo>
                    <a:pt x="32173" y="0"/>
                  </a:moveTo>
                  <a:lnTo>
                    <a:pt x="3244830" y="0"/>
                  </a:lnTo>
                  <a:cubicBezTo>
                    <a:pt x="3253363" y="0"/>
                    <a:pt x="3261546" y="3390"/>
                    <a:pt x="3267580" y="9423"/>
                  </a:cubicBezTo>
                  <a:cubicBezTo>
                    <a:pt x="3273613" y="15457"/>
                    <a:pt x="3277003" y="23640"/>
                    <a:pt x="3277003" y="32173"/>
                  </a:cubicBezTo>
                  <a:lnTo>
                    <a:pt x="3277003" y="450218"/>
                  </a:lnTo>
                  <a:cubicBezTo>
                    <a:pt x="3277003" y="458751"/>
                    <a:pt x="3273613" y="466934"/>
                    <a:pt x="3267580" y="472968"/>
                  </a:cubicBezTo>
                  <a:cubicBezTo>
                    <a:pt x="3261546" y="479001"/>
                    <a:pt x="3253363" y="482391"/>
                    <a:pt x="3244830" y="482391"/>
                  </a:cubicBezTo>
                  <a:lnTo>
                    <a:pt x="32173" y="482391"/>
                  </a:lnTo>
                  <a:cubicBezTo>
                    <a:pt x="23640" y="482391"/>
                    <a:pt x="15457" y="479001"/>
                    <a:pt x="9423" y="472968"/>
                  </a:cubicBezTo>
                  <a:cubicBezTo>
                    <a:pt x="3390" y="466934"/>
                    <a:pt x="0" y="458751"/>
                    <a:pt x="0" y="450218"/>
                  </a:cubicBezTo>
                  <a:lnTo>
                    <a:pt x="0" y="32173"/>
                  </a:lnTo>
                  <a:cubicBezTo>
                    <a:pt x="0" y="23640"/>
                    <a:pt x="3390" y="15457"/>
                    <a:pt x="9423" y="9423"/>
                  </a:cubicBezTo>
                  <a:cubicBezTo>
                    <a:pt x="15457" y="3390"/>
                    <a:pt x="23640" y="0"/>
                    <a:pt x="32173" y="0"/>
                  </a:cubicBezTo>
                  <a:close/>
                </a:path>
              </a:pathLst>
            </a:custGeom>
            <a:solidFill>
              <a:srgbClr val="C7E0EC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3277003" cy="5014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97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08853" y="2449760"/>
            <a:ext cx="1704462" cy="1322140"/>
            <a:chOff x="0" y="0"/>
            <a:chExt cx="1221681" cy="85410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21681" cy="854101"/>
            </a:xfrm>
            <a:custGeom>
              <a:avLst/>
              <a:gdLst/>
              <a:ahLst/>
              <a:cxnLst/>
              <a:rect l="l" t="t" r="r" b="b"/>
              <a:pathLst>
                <a:path w="1221681" h="854101">
                  <a:moveTo>
                    <a:pt x="86301" y="0"/>
                  </a:moveTo>
                  <a:lnTo>
                    <a:pt x="1135380" y="0"/>
                  </a:lnTo>
                  <a:cubicBezTo>
                    <a:pt x="1158269" y="0"/>
                    <a:pt x="1180220" y="9092"/>
                    <a:pt x="1196404" y="25277"/>
                  </a:cubicBezTo>
                  <a:cubicBezTo>
                    <a:pt x="1212589" y="41461"/>
                    <a:pt x="1221681" y="63412"/>
                    <a:pt x="1221681" y="86301"/>
                  </a:cubicBezTo>
                  <a:lnTo>
                    <a:pt x="1221681" y="767800"/>
                  </a:lnTo>
                  <a:cubicBezTo>
                    <a:pt x="1221681" y="815463"/>
                    <a:pt x="1183043" y="854101"/>
                    <a:pt x="1135380" y="854101"/>
                  </a:cubicBezTo>
                  <a:lnTo>
                    <a:pt x="86301" y="854101"/>
                  </a:lnTo>
                  <a:cubicBezTo>
                    <a:pt x="38638" y="854101"/>
                    <a:pt x="0" y="815463"/>
                    <a:pt x="0" y="767800"/>
                  </a:cubicBezTo>
                  <a:lnTo>
                    <a:pt x="0" y="86301"/>
                  </a:lnTo>
                  <a:cubicBezTo>
                    <a:pt x="0" y="38638"/>
                    <a:pt x="38638" y="0"/>
                    <a:pt x="86301" y="0"/>
                  </a:cubicBez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1221681" cy="8731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97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071146" y="2449760"/>
            <a:ext cx="1257878" cy="1191622"/>
            <a:chOff x="0" y="0"/>
            <a:chExt cx="853689" cy="85410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53689" cy="854101"/>
            </a:xfrm>
            <a:custGeom>
              <a:avLst/>
              <a:gdLst/>
              <a:ahLst/>
              <a:cxnLst/>
              <a:rect l="l" t="t" r="r" b="b"/>
              <a:pathLst>
                <a:path w="853689" h="854101">
                  <a:moveTo>
                    <a:pt x="123502" y="0"/>
                  </a:moveTo>
                  <a:lnTo>
                    <a:pt x="730187" y="0"/>
                  </a:lnTo>
                  <a:cubicBezTo>
                    <a:pt x="798395" y="0"/>
                    <a:pt x="853689" y="55294"/>
                    <a:pt x="853689" y="123502"/>
                  </a:cubicBezTo>
                  <a:lnTo>
                    <a:pt x="853689" y="730599"/>
                  </a:lnTo>
                  <a:cubicBezTo>
                    <a:pt x="853689" y="798808"/>
                    <a:pt x="798395" y="854101"/>
                    <a:pt x="730187" y="854101"/>
                  </a:cubicBezTo>
                  <a:lnTo>
                    <a:pt x="123502" y="854101"/>
                  </a:lnTo>
                  <a:cubicBezTo>
                    <a:pt x="55294" y="854101"/>
                    <a:pt x="0" y="798808"/>
                    <a:pt x="0" y="730599"/>
                  </a:cubicBezTo>
                  <a:lnTo>
                    <a:pt x="0" y="123502"/>
                  </a:lnTo>
                  <a:cubicBezTo>
                    <a:pt x="0" y="55294"/>
                    <a:pt x="55294" y="0"/>
                    <a:pt x="123502" y="0"/>
                  </a:cubicBezTo>
                  <a:close/>
                </a:path>
              </a:pathLst>
            </a:custGeom>
            <a:solidFill>
              <a:srgbClr val="FDE082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19050"/>
              <a:ext cx="853689" cy="8731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97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3422650" y="2449760"/>
            <a:ext cx="1704462" cy="1191622"/>
            <a:chOff x="0" y="0"/>
            <a:chExt cx="1221681" cy="85410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221681" cy="854101"/>
            </a:xfrm>
            <a:custGeom>
              <a:avLst/>
              <a:gdLst/>
              <a:ahLst/>
              <a:cxnLst/>
              <a:rect l="l" t="t" r="r" b="b"/>
              <a:pathLst>
                <a:path w="1221681" h="854101">
                  <a:moveTo>
                    <a:pt x="86301" y="0"/>
                  </a:moveTo>
                  <a:lnTo>
                    <a:pt x="1135380" y="0"/>
                  </a:lnTo>
                  <a:cubicBezTo>
                    <a:pt x="1158269" y="0"/>
                    <a:pt x="1180220" y="9092"/>
                    <a:pt x="1196404" y="25277"/>
                  </a:cubicBezTo>
                  <a:cubicBezTo>
                    <a:pt x="1212589" y="41461"/>
                    <a:pt x="1221681" y="63412"/>
                    <a:pt x="1221681" y="86301"/>
                  </a:cubicBezTo>
                  <a:lnTo>
                    <a:pt x="1221681" y="767800"/>
                  </a:lnTo>
                  <a:cubicBezTo>
                    <a:pt x="1221681" y="815463"/>
                    <a:pt x="1183043" y="854101"/>
                    <a:pt x="1135380" y="854101"/>
                  </a:cubicBezTo>
                  <a:lnTo>
                    <a:pt x="86301" y="854101"/>
                  </a:lnTo>
                  <a:cubicBezTo>
                    <a:pt x="38638" y="854101"/>
                    <a:pt x="0" y="815463"/>
                    <a:pt x="0" y="767800"/>
                  </a:cubicBezTo>
                  <a:lnTo>
                    <a:pt x="0" y="86301"/>
                  </a:lnTo>
                  <a:cubicBezTo>
                    <a:pt x="0" y="38638"/>
                    <a:pt x="38638" y="0"/>
                    <a:pt x="86301" y="0"/>
                  </a:cubicBezTo>
                  <a:close/>
                </a:path>
              </a:pathLst>
            </a:custGeom>
            <a:solidFill>
              <a:srgbClr val="E479B6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19050"/>
              <a:ext cx="1221681" cy="8731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97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3944806" y="351213"/>
            <a:ext cx="1005194" cy="659934"/>
          </a:xfrm>
          <a:custGeom>
            <a:avLst/>
            <a:gdLst/>
            <a:ahLst/>
            <a:cxnLst/>
            <a:rect l="l" t="t" r="r" b="b"/>
            <a:pathLst>
              <a:path w="1005194" h="659934">
                <a:moveTo>
                  <a:pt x="0" y="0"/>
                </a:moveTo>
                <a:lnTo>
                  <a:pt x="1005194" y="0"/>
                </a:lnTo>
                <a:lnTo>
                  <a:pt x="1005194" y="659934"/>
                </a:lnTo>
                <a:lnTo>
                  <a:pt x="0" y="65993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29766" b="-22550"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420853" y="1420880"/>
            <a:ext cx="4491633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35"/>
              </a:lnSpc>
              <a:spcBef>
                <a:spcPct val="0"/>
              </a:spcBef>
            </a:pPr>
            <a:r>
              <a:rPr lang="en-US" sz="10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Мы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ценим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картофель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за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его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вкусовые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качества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и </a:t>
            </a:r>
            <a:r>
              <a:rPr lang="en-US" sz="10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за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наличие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полезных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</a:p>
          <a:p>
            <a:pPr algn="ctr">
              <a:lnSpc>
                <a:spcPts val="1235"/>
              </a:lnSpc>
              <a:spcBef>
                <a:spcPct val="0"/>
              </a:spcBef>
            </a:pPr>
            <a:r>
              <a:rPr lang="en-US" sz="10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веществ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, </a:t>
            </a:r>
            <a:r>
              <a:rPr lang="en-US" sz="10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витаминов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, </a:t>
            </a:r>
            <a:r>
              <a:rPr lang="en-US" sz="10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белков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и </a:t>
            </a:r>
            <a:r>
              <a:rPr lang="en-US" sz="10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углеводов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. </a:t>
            </a:r>
            <a:r>
              <a:rPr lang="en-US" sz="10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Кроме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того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, в </a:t>
            </a:r>
            <a:r>
              <a:rPr lang="en-US" sz="10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клубнях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присутствуют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компоненты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, </a:t>
            </a:r>
            <a:r>
              <a:rPr lang="en-US" sz="10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необходимые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для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жизнедеятельности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человека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, </a:t>
            </a:r>
            <a:r>
              <a:rPr lang="en-US" sz="10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такие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как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1000" dirty="0" err="1" smtClean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железо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, </a:t>
            </a:r>
            <a:r>
              <a:rPr lang="en-US" sz="10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соли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кальция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, </a:t>
            </a:r>
            <a:r>
              <a:rPr lang="en-US" sz="10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йод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, </a:t>
            </a:r>
            <a:r>
              <a:rPr lang="en-US" sz="10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калий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, </a:t>
            </a:r>
            <a:r>
              <a:rPr lang="en-US" sz="10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сера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и </a:t>
            </a:r>
            <a:r>
              <a:rPr lang="en-US" sz="10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др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77733" y="2495277"/>
            <a:ext cx="1766702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89"/>
              </a:lnSpc>
              <a:spcBef>
                <a:spcPct val="0"/>
              </a:spcBef>
            </a:pP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Картофель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—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отличное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лекарство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при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 smtClean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болезнях</a:t>
            </a:r>
            <a:r>
              <a:rPr lang="ru-RU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ru-RU" sz="900" dirty="0" smtClean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/>
            </a:r>
            <a:br>
              <a:rPr lang="ru-RU" sz="900" dirty="0" smtClean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</a:br>
            <a:r>
              <a:rPr lang="en-US" sz="900" dirty="0" err="1" smtClean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желудка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,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головных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болях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,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изжоге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,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тошноте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, </a:t>
            </a:r>
            <a:r>
              <a:rPr lang="ru-RU" sz="900" dirty="0" smtClean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в</a:t>
            </a:r>
            <a:r>
              <a:rPr lang="en-US" sz="900" dirty="0" err="1" smtClean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оспалительных</a:t>
            </a:r>
            <a:r>
              <a:rPr lang="en-US" sz="900" dirty="0" smtClean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процессах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,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ожогах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и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ранах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. </a:t>
            </a:r>
            <a:r>
              <a:rPr lang="en-US" sz="900" dirty="0" smtClean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А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ещё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 smtClean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картофель</a:t>
            </a:r>
            <a:r>
              <a:rPr lang="en-US" sz="900" dirty="0" smtClean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широко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</a:p>
          <a:p>
            <a:pPr algn="ctr">
              <a:lnSpc>
                <a:spcPts val="1189"/>
              </a:lnSpc>
              <a:spcBef>
                <a:spcPct val="0"/>
              </a:spcBef>
            </a:pP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применяется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в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косметологии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.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104561" y="2551846"/>
            <a:ext cx="1191048" cy="98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8"/>
              </a:lnSpc>
              <a:spcBef>
                <a:spcPct val="0"/>
              </a:spcBef>
            </a:pPr>
            <a:r>
              <a:rPr lang="en-US" sz="812" b="1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Картофель</a:t>
            </a:r>
            <a:r>
              <a:rPr lang="en-US" sz="812" b="1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812" b="1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служит</a:t>
            </a:r>
            <a:r>
              <a:rPr lang="en-US" sz="812" b="1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812" b="1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ценным</a:t>
            </a:r>
            <a:r>
              <a:rPr lang="en-US" sz="812" b="1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812" b="1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сырьём</a:t>
            </a:r>
            <a:r>
              <a:rPr lang="en-US" sz="812" b="1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812" b="1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для</a:t>
            </a:r>
            <a:r>
              <a:rPr lang="en-US" sz="812" b="1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812" b="1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получения</a:t>
            </a:r>
            <a:r>
              <a:rPr lang="en-US" sz="812" b="1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812" b="1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чипсов</a:t>
            </a:r>
            <a:r>
              <a:rPr lang="en-US" sz="812" b="1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, </a:t>
            </a:r>
            <a:r>
              <a:rPr lang="en-US" sz="812" b="1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картофельной</a:t>
            </a:r>
            <a:r>
              <a:rPr lang="en-US" sz="812" b="1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812" b="1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крупки</a:t>
            </a:r>
            <a:r>
              <a:rPr lang="en-US" sz="812" b="1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, </a:t>
            </a:r>
            <a:r>
              <a:rPr lang="en-US" sz="812" b="1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хлопьев</a:t>
            </a:r>
            <a:r>
              <a:rPr lang="en-US" sz="812" b="1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, </a:t>
            </a:r>
            <a:r>
              <a:rPr lang="en-US" sz="812" b="1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пюре</a:t>
            </a:r>
            <a:r>
              <a:rPr lang="en-US" sz="812" b="1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, </a:t>
            </a:r>
            <a:r>
              <a:rPr lang="en-US" sz="812" b="1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быстрозамороженных</a:t>
            </a:r>
            <a:r>
              <a:rPr lang="en-US" sz="812" b="1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812" b="1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полуфабрикатов</a:t>
            </a:r>
            <a:r>
              <a:rPr lang="en-US" sz="812" b="1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3436948" y="2506962"/>
            <a:ext cx="1675866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9"/>
              </a:lnSpc>
              <a:spcBef>
                <a:spcPct val="0"/>
              </a:spcBef>
            </a:pP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Картофель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—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ценная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продовольственная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,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кормовая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</a:p>
          <a:p>
            <a:pPr algn="ctr">
              <a:lnSpc>
                <a:spcPts val="1189"/>
              </a:lnSpc>
              <a:spcBef>
                <a:spcPct val="0"/>
              </a:spcBef>
            </a:pP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и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техническая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культура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. </a:t>
            </a:r>
            <a:r>
              <a:rPr lang="ru-RU" sz="900" dirty="0" smtClean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/>
            </a:r>
            <a:br>
              <a:rPr lang="ru-RU" sz="900" dirty="0" smtClean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</a:br>
            <a:r>
              <a:rPr lang="en-US" sz="900" dirty="0" err="1" smtClean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Из</a:t>
            </a:r>
            <a:r>
              <a:rPr lang="en-US" sz="900" dirty="0" smtClean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неё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изготавливают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крахмал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,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клей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,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спирт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,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глюкозу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,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лекарства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,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сухой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лёд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.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Она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идёт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на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корм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животным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.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753" y="211077"/>
            <a:ext cx="2365053" cy="11093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5324475" cy="3771900"/>
          </a:xfrm>
          <a:custGeom>
            <a:avLst/>
            <a:gdLst/>
            <a:ahLst/>
            <a:cxnLst/>
            <a:rect l="l" t="t" r="r" b="b"/>
            <a:pathLst>
              <a:path w="5324475" h="3771900">
                <a:moveTo>
                  <a:pt x="0" y="0"/>
                </a:moveTo>
                <a:lnTo>
                  <a:pt x="5324475" y="0"/>
                </a:lnTo>
                <a:lnTo>
                  <a:pt x="5324475" y="3771900"/>
                </a:lnTo>
                <a:lnTo>
                  <a:pt x="0" y="37719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46" t="-5136" r="-2212" b="-535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72216" y="1216200"/>
            <a:ext cx="952796" cy="564268"/>
            <a:chOff x="0" y="0"/>
            <a:chExt cx="682921" cy="40444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82921" cy="404442"/>
            </a:xfrm>
            <a:custGeom>
              <a:avLst/>
              <a:gdLst/>
              <a:ahLst/>
              <a:cxnLst/>
              <a:rect l="l" t="t" r="r" b="b"/>
              <a:pathLst>
                <a:path w="682921" h="404442">
                  <a:moveTo>
                    <a:pt x="154384" y="0"/>
                  </a:moveTo>
                  <a:lnTo>
                    <a:pt x="528537" y="0"/>
                  </a:lnTo>
                  <a:cubicBezTo>
                    <a:pt x="613801" y="0"/>
                    <a:pt x="682921" y="69120"/>
                    <a:pt x="682921" y="154384"/>
                  </a:cubicBezTo>
                  <a:lnTo>
                    <a:pt x="682921" y="250058"/>
                  </a:lnTo>
                  <a:cubicBezTo>
                    <a:pt x="682921" y="335322"/>
                    <a:pt x="613801" y="404442"/>
                    <a:pt x="528537" y="404442"/>
                  </a:cubicBezTo>
                  <a:lnTo>
                    <a:pt x="154384" y="404442"/>
                  </a:lnTo>
                  <a:cubicBezTo>
                    <a:pt x="69120" y="404442"/>
                    <a:pt x="0" y="335322"/>
                    <a:pt x="0" y="250058"/>
                  </a:cubicBezTo>
                  <a:lnTo>
                    <a:pt x="0" y="154384"/>
                  </a:lnTo>
                  <a:cubicBezTo>
                    <a:pt x="0" y="69120"/>
                    <a:pt x="69120" y="0"/>
                    <a:pt x="154384" y="0"/>
                  </a:cubicBezTo>
                  <a:close/>
                </a:path>
              </a:pathLst>
            </a:custGeom>
            <a:solidFill>
              <a:srgbClr val="9DBD44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682921" cy="4234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979"/>
                </a:lnSpc>
              </a:pPr>
              <a:endParaRPr b="1"/>
            </a:p>
          </p:txBody>
        </p:sp>
      </p:grpSp>
      <p:sp>
        <p:nvSpPr>
          <p:cNvPr id="6" name="Freeform 6"/>
          <p:cNvSpPr/>
          <p:nvPr/>
        </p:nvSpPr>
        <p:spPr>
          <a:xfrm>
            <a:off x="543668" y="130219"/>
            <a:ext cx="3387853" cy="3030275"/>
          </a:xfrm>
          <a:custGeom>
            <a:avLst/>
            <a:gdLst/>
            <a:ahLst/>
            <a:cxnLst/>
            <a:rect l="l" t="t" r="r" b="b"/>
            <a:pathLst>
              <a:path w="3387853" h="3030275">
                <a:moveTo>
                  <a:pt x="0" y="0"/>
                </a:moveTo>
                <a:lnTo>
                  <a:pt x="3387853" y="0"/>
                </a:lnTo>
                <a:lnTo>
                  <a:pt x="3387853" y="3030275"/>
                </a:lnTo>
                <a:lnTo>
                  <a:pt x="0" y="30302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272216" y="279333"/>
            <a:ext cx="1595827" cy="402925"/>
            <a:chOff x="0" y="0"/>
            <a:chExt cx="1143816" cy="28879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43816" cy="288799"/>
            </a:xfrm>
            <a:custGeom>
              <a:avLst/>
              <a:gdLst/>
              <a:ahLst/>
              <a:cxnLst/>
              <a:rect l="l" t="t" r="r" b="b"/>
              <a:pathLst>
                <a:path w="1143816" h="288799">
                  <a:moveTo>
                    <a:pt x="92176" y="0"/>
                  </a:moveTo>
                  <a:lnTo>
                    <a:pt x="1051641" y="0"/>
                  </a:lnTo>
                  <a:cubicBezTo>
                    <a:pt x="1076087" y="0"/>
                    <a:pt x="1099532" y="9711"/>
                    <a:pt x="1116819" y="26998"/>
                  </a:cubicBezTo>
                  <a:cubicBezTo>
                    <a:pt x="1134105" y="44284"/>
                    <a:pt x="1143816" y="67729"/>
                    <a:pt x="1143816" y="92176"/>
                  </a:cubicBezTo>
                  <a:lnTo>
                    <a:pt x="1143816" y="196623"/>
                  </a:lnTo>
                  <a:cubicBezTo>
                    <a:pt x="1143816" y="247530"/>
                    <a:pt x="1102548" y="288799"/>
                    <a:pt x="1051641" y="288799"/>
                  </a:cubicBezTo>
                  <a:lnTo>
                    <a:pt x="92176" y="288799"/>
                  </a:lnTo>
                  <a:cubicBezTo>
                    <a:pt x="41268" y="288799"/>
                    <a:pt x="0" y="247530"/>
                    <a:pt x="0" y="196623"/>
                  </a:cubicBezTo>
                  <a:lnTo>
                    <a:pt x="0" y="92176"/>
                  </a:lnTo>
                  <a:cubicBezTo>
                    <a:pt x="0" y="41268"/>
                    <a:pt x="41268" y="0"/>
                    <a:pt x="92176" y="0"/>
                  </a:cubicBezTo>
                  <a:close/>
                </a:path>
              </a:pathLst>
            </a:custGeom>
            <a:solidFill>
              <a:srgbClr val="BB702E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19050"/>
              <a:ext cx="1143816" cy="3078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97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54659" y="760180"/>
            <a:ext cx="1630941" cy="415734"/>
            <a:chOff x="0" y="0"/>
            <a:chExt cx="1168985" cy="29797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168985" cy="297979"/>
            </a:xfrm>
            <a:custGeom>
              <a:avLst/>
              <a:gdLst/>
              <a:ahLst/>
              <a:cxnLst/>
              <a:rect l="l" t="t" r="r" b="b"/>
              <a:pathLst>
                <a:path w="1168985" h="297979">
                  <a:moveTo>
                    <a:pt x="90191" y="0"/>
                  </a:moveTo>
                  <a:lnTo>
                    <a:pt x="1078794" y="0"/>
                  </a:lnTo>
                  <a:cubicBezTo>
                    <a:pt x="1102714" y="0"/>
                    <a:pt x="1125654" y="9502"/>
                    <a:pt x="1142568" y="26416"/>
                  </a:cubicBezTo>
                  <a:cubicBezTo>
                    <a:pt x="1159483" y="43331"/>
                    <a:pt x="1168985" y="66271"/>
                    <a:pt x="1168985" y="90191"/>
                  </a:cubicBezTo>
                  <a:lnTo>
                    <a:pt x="1168985" y="207788"/>
                  </a:lnTo>
                  <a:cubicBezTo>
                    <a:pt x="1168985" y="257599"/>
                    <a:pt x="1128605" y="297979"/>
                    <a:pt x="1078794" y="297979"/>
                  </a:cubicBezTo>
                  <a:lnTo>
                    <a:pt x="90191" y="297979"/>
                  </a:lnTo>
                  <a:cubicBezTo>
                    <a:pt x="40380" y="297979"/>
                    <a:pt x="0" y="257599"/>
                    <a:pt x="0" y="207788"/>
                  </a:cubicBezTo>
                  <a:lnTo>
                    <a:pt x="0" y="90191"/>
                  </a:lnTo>
                  <a:cubicBezTo>
                    <a:pt x="0" y="40380"/>
                    <a:pt x="40380" y="0"/>
                    <a:pt x="90191" y="0"/>
                  </a:cubicBezTo>
                  <a:close/>
                </a:path>
              </a:pathLst>
            </a:custGeom>
            <a:solidFill>
              <a:srgbClr val="FDE082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19050"/>
              <a:ext cx="1168985" cy="3170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97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335601" y="3160495"/>
            <a:ext cx="1901994" cy="533364"/>
            <a:chOff x="0" y="0"/>
            <a:chExt cx="1363263" cy="32891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363263" cy="328911"/>
            </a:xfrm>
            <a:custGeom>
              <a:avLst/>
              <a:gdLst/>
              <a:ahLst/>
              <a:cxnLst/>
              <a:rect l="l" t="t" r="r" b="b"/>
              <a:pathLst>
                <a:path w="1363263" h="328911">
                  <a:moveTo>
                    <a:pt x="77338" y="0"/>
                  </a:moveTo>
                  <a:lnTo>
                    <a:pt x="1285925" y="0"/>
                  </a:lnTo>
                  <a:cubicBezTo>
                    <a:pt x="1306437" y="0"/>
                    <a:pt x="1326108" y="8148"/>
                    <a:pt x="1340611" y="22652"/>
                  </a:cubicBezTo>
                  <a:cubicBezTo>
                    <a:pt x="1355115" y="37155"/>
                    <a:pt x="1363263" y="56827"/>
                    <a:pt x="1363263" y="77338"/>
                  </a:cubicBezTo>
                  <a:lnTo>
                    <a:pt x="1363263" y="251573"/>
                  </a:lnTo>
                  <a:cubicBezTo>
                    <a:pt x="1363263" y="272084"/>
                    <a:pt x="1355115" y="291755"/>
                    <a:pt x="1340611" y="306259"/>
                  </a:cubicBezTo>
                  <a:cubicBezTo>
                    <a:pt x="1326108" y="320763"/>
                    <a:pt x="1306437" y="328911"/>
                    <a:pt x="1285925" y="328911"/>
                  </a:cubicBezTo>
                  <a:lnTo>
                    <a:pt x="77338" y="328911"/>
                  </a:lnTo>
                  <a:cubicBezTo>
                    <a:pt x="56827" y="328911"/>
                    <a:pt x="37155" y="320763"/>
                    <a:pt x="22652" y="306259"/>
                  </a:cubicBezTo>
                  <a:cubicBezTo>
                    <a:pt x="8148" y="291755"/>
                    <a:pt x="0" y="272084"/>
                    <a:pt x="0" y="251573"/>
                  </a:cubicBezTo>
                  <a:lnTo>
                    <a:pt x="0" y="77338"/>
                  </a:lnTo>
                  <a:cubicBezTo>
                    <a:pt x="0" y="56827"/>
                    <a:pt x="8148" y="37155"/>
                    <a:pt x="22652" y="22652"/>
                  </a:cubicBezTo>
                  <a:cubicBezTo>
                    <a:pt x="37155" y="8148"/>
                    <a:pt x="56827" y="0"/>
                    <a:pt x="77338" y="0"/>
                  </a:cubicBezTo>
                  <a:close/>
                </a:path>
              </a:pathLst>
            </a:custGeom>
            <a:solidFill>
              <a:srgbClr val="E479B6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19050"/>
              <a:ext cx="1363263" cy="3479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97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3261462" y="1194964"/>
            <a:ext cx="1805607" cy="509723"/>
            <a:chOff x="0" y="0"/>
            <a:chExt cx="1294178" cy="36534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294178" cy="365346"/>
            </a:xfrm>
            <a:custGeom>
              <a:avLst/>
              <a:gdLst/>
              <a:ahLst/>
              <a:cxnLst/>
              <a:rect l="l" t="t" r="r" b="b"/>
              <a:pathLst>
                <a:path w="1294178" h="365346">
                  <a:moveTo>
                    <a:pt x="81466" y="0"/>
                  </a:moveTo>
                  <a:lnTo>
                    <a:pt x="1212711" y="0"/>
                  </a:lnTo>
                  <a:cubicBezTo>
                    <a:pt x="1257704" y="0"/>
                    <a:pt x="1294178" y="36474"/>
                    <a:pt x="1294178" y="81466"/>
                  </a:cubicBezTo>
                  <a:lnTo>
                    <a:pt x="1294178" y="283880"/>
                  </a:lnTo>
                  <a:cubicBezTo>
                    <a:pt x="1294178" y="328872"/>
                    <a:pt x="1257704" y="365346"/>
                    <a:pt x="1212711" y="365346"/>
                  </a:cubicBezTo>
                  <a:lnTo>
                    <a:pt x="81466" y="365346"/>
                  </a:lnTo>
                  <a:cubicBezTo>
                    <a:pt x="36474" y="365346"/>
                    <a:pt x="0" y="328872"/>
                    <a:pt x="0" y="283880"/>
                  </a:cubicBezTo>
                  <a:lnTo>
                    <a:pt x="0" y="81466"/>
                  </a:lnTo>
                  <a:cubicBezTo>
                    <a:pt x="0" y="36474"/>
                    <a:pt x="36474" y="0"/>
                    <a:pt x="81466" y="0"/>
                  </a:cubicBezTo>
                  <a:close/>
                </a:path>
              </a:pathLst>
            </a:custGeom>
            <a:solidFill>
              <a:srgbClr val="E479B6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19050"/>
              <a:ext cx="1294178" cy="3843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97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3261461" y="1770183"/>
            <a:ext cx="1989989" cy="697111"/>
            <a:chOff x="0" y="0"/>
            <a:chExt cx="1361819" cy="42995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361819" cy="429955"/>
            </a:xfrm>
            <a:custGeom>
              <a:avLst/>
              <a:gdLst/>
              <a:ahLst/>
              <a:cxnLst/>
              <a:rect l="l" t="t" r="r" b="b"/>
              <a:pathLst>
                <a:path w="1361819" h="429955">
                  <a:moveTo>
                    <a:pt x="77420" y="0"/>
                  </a:moveTo>
                  <a:lnTo>
                    <a:pt x="1284399" y="0"/>
                  </a:lnTo>
                  <a:cubicBezTo>
                    <a:pt x="1327156" y="0"/>
                    <a:pt x="1361819" y="34662"/>
                    <a:pt x="1361819" y="77420"/>
                  </a:cubicBezTo>
                  <a:lnTo>
                    <a:pt x="1361819" y="352535"/>
                  </a:lnTo>
                  <a:cubicBezTo>
                    <a:pt x="1361819" y="395293"/>
                    <a:pt x="1327156" y="429955"/>
                    <a:pt x="1284399" y="429955"/>
                  </a:cubicBezTo>
                  <a:lnTo>
                    <a:pt x="77420" y="429955"/>
                  </a:lnTo>
                  <a:cubicBezTo>
                    <a:pt x="34662" y="429955"/>
                    <a:pt x="0" y="395293"/>
                    <a:pt x="0" y="352535"/>
                  </a:cubicBezTo>
                  <a:lnTo>
                    <a:pt x="0" y="77420"/>
                  </a:lnTo>
                  <a:cubicBezTo>
                    <a:pt x="0" y="34662"/>
                    <a:pt x="34662" y="0"/>
                    <a:pt x="77420" y="0"/>
                  </a:cubicBezTo>
                  <a:close/>
                </a:path>
              </a:pathLst>
            </a:custGeom>
            <a:solidFill>
              <a:srgbClr val="FDE082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19050"/>
              <a:ext cx="1361819" cy="4490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979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86076" y="2362763"/>
            <a:ext cx="1078962" cy="777471"/>
            <a:chOff x="0" y="0"/>
            <a:chExt cx="682921" cy="557256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82921" cy="557256"/>
            </a:xfrm>
            <a:custGeom>
              <a:avLst/>
              <a:gdLst/>
              <a:ahLst/>
              <a:cxnLst/>
              <a:rect l="l" t="t" r="r" b="b"/>
              <a:pathLst>
                <a:path w="682921" h="557256">
                  <a:moveTo>
                    <a:pt x="154384" y="0"/>
                  </a:moveTo>
                  <a:lnTo>
                    <a:pt x="528537" y="0"/>
                  </a:lnTo>
                  <a:cubicBezTo>
                    <a:pt x="613801" y="0"/>
                    <a:pt x="682921" y="69120"/>
                    <a:pt x="682921" y="154384"/>
                  </a:cubicBezTo>
                  <a:lnTo>
                    <a:pt x="682921" y="402872"/>
                  </a:lnTo>
                  <a:cubicBezTo>
                    <a:pt x="682921" y="488136"/>
                    <a:pt x="613801" y="557256"/>
                    <a:pt x="528537" y="557256"/>
                  </a:cubicBezTo>
                  <a:lnTo>
                    <a:pt x="154384" y="557256"/>
                  </a:lnTo>
                  <a:cubicBezTo>
                    <a:pt x="69120" y="557256"/>
                    <a:pt x="0" y="488136"/>
                    <a:pt x="0" y="402872"/>
                  </a:cubicBezTo>
                  <a:lnTo>
                    <a:pt x="0" y="154384"/>
                  </a:lnTo>
                  <a:cubicBezTo>
                    <a:pt x="0" y="69120"/>
                    <a:pt x="69120" y="0"/>
                    <a:pt x="154384" y="0"/>
                  </a:cubicBezTo>
                  <a:close/>
                </a:path>
              </a:pathLst>
            </a:custGeom>
            <a:solidFill>
              <a:srgbClr val="99DFEC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19050"/>
              <a:ext cx="682921" cy="5763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979"/>
                </a:lnSpc>
              </a:pPr>
              <a:endParaRPr b="1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2509834" y="2493873"/>
            <a:ext cx="2532361" cy="798645"/>
            <a:chOff x="0" y="0"/>
            <a:chExt cx="1815082" cy="572433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815082" cy="572433"/>
            </a:xfrm>
            <a:custGeom>
              <a:avLst/>
              <a:gdLst/>
              <a:ahLst/>
              <a:cxnLst/>
              <a:rect l="l" t="t" r="r" b="b"/>
              <a:pathLst>
                <a:path w="1815082" h="572433">
                  <a:moveTo>
                    <a:pt x="58087" y="0"/>
                  </a:moveTo>
                  <a:lnTo>
                    <a:pt x="1756996" y="0"/>
                  </a:lnTo>
                  <a:cubicBezTo>
                    <a:pt x="1772401" y="0"/>
                    <a:pt x="1787176" y="6120"/>
                    <a:pt x="1798069" y="17013"/>
                  </a:cubicBezTo>
                  <a:cubicBezTo>
                    <a:pt x="1808963" y="27907"/>
                    <a:pt x="1815082" y="42681"/>
                    <a:pt x="1815082" y="58087"/>
                  </a:cubicBezTo>
                  <a:lnTo>
                    <a:pt x="1815082" y="514346"/>
                  </a:lnTo>
                  <a:cubicBezTo>
                    <a:pt x="1815082" y="546427"/>
                    <a:pt x="1789076" y="572433"/>
                    <a:pt x="1756996" y="572433"/>
                  </a:cubicBezTo>
                  <a:lnTo>
                    <a:pt x="58087" y="572433"/>
                  </a:lnTo>
                  <a:cubicBezTo>
                    <a:pt x="26006" y="572433"/>
                    <a:pt x="0" y="546427"/>
                    <a:pt x="0" y="514346"/>
                  </a:cubicBezTo>
                  <a:lnTo>
                    <a:pt x="0" y="58087"/>
                  </a:lnTo>
                  <a:cubicBezTo>
                    <a:pt x="0" y="26006"/>
                    <a:pt x="26006" y="0"/>
                    <a:pt x="58087" y="0"/>
                  </a:cubicBezTo>
                  <a:close/>
                </a:path>
              </a:pathLst>
            </a:custGeom>
            <a:solidFill>
              <a:srgbClr val="BB702E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19050"/>
              <a:ext cx="1815082" cy="5914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979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2579502" y="3349284"/>
            <a:ext cx="1901994" cy="344573"/>
            <a:chOff x="0" y="0"/>
            <a:chExt cx="1363263" cy="246975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363263" cy="246975"/>
            </a:xfrm>
            <a:custGeom>
              <a:avLst/>
              <a:gdLst/>
              <a:ahLst/>
              <a:cxnLst/>
              <a:rect l="l" t="t" r="r" b="b"/>
              <a:pathLst>
                <a:path w="1363263" h="246975">
                  <a:moveTo>
                    <a:pt x="77338" y="0"/>
                  </a:moveTo>
                  <a:lnTo>
                    <a:pt x="1285925" y="0"/>
                  </a:lnTo>
                  <a:cubicBezTo>
                    <a:pt x="1306437" y="0"/>
                    <a:pt x="1326108" y="8148"/>
                    <a:pt x="1340611" y="22652"/>
                  </a:cubicBezTo>
                  <a:cubicBezTo>
                    <a:pt x="1355115" y="37155"/>
                    <a:pt x="1363263" y="56827"/>
                    <a:pt x="1363263" y="77338"/>
                  </a:cubicBezTo>
                  <a:lnTo>
                    <a:pt x="1363263" y="169637"/>
                  </a:lnTo>
                  <a:cubicBezTo>
                    <a:pt x="1363263" y="190148"/>
                    <a:pt x="1355115" y="209819"/>
                    <a:pt x="1340611" y="224323"/>
                  </a:cubicBezTo>
                  <a:cubicBezTo>
                    <a:pt x="1326108" y="238826"/>
                    <a:pt x="1306437" y="246975"/>
                    <a:pt x="1285925" y="246975"/>
                  </a:cubicBezTo>
                  <a:lnTo>
                    <a:pt x="77338" y="246975"/>
                  </a:lnTo>
                  <a:cubicBezTo>
                    <a:pt x="56827" y="246975"/>
                    <a:pt x="37155" y="238826"/>
                    <a:pt x="22652" y="224323"/>
                  </a:cubicBezTo>
                  <a:cubicBezTo>
                    <a:pt x="8148" y="209819"/>
                    <a:pt x="0" y="190148"/>
                    <a:pt x="0" y="169637"/>
                  </a:cubicBezTo>
                  <a:lnTo>
                    <a:pt x="0" y="77338"/>
                  </a:lnTo>
                  <a:cubicBezTo>
                    <a:pt x="0" y="56827"/>
                    <a:pt x="8148" y="37155"/>
                    <a:pt x="22652" y="22652"/>
                  </a:cubicBezTo>
                  <a:cubicBezTo>
                    <a:pt x="37155" y="8148"/>
                    <a:pt x="56827" y="0"/>
                    <a:pt x="77338" y="0"/>
                  </a:cubicBezTo>
                  <a:close/>
                </a:path>
              </a:pathLst>
            </a:custGeom>
            <a:solidFill>
              <a:srgbClr val="FFA700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0" y="-19050"/>
              <a:ext cx="1363263" cy="266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979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951255" y="109958"/>
            <a:ext cx="2530241" cy="1021969"/>
            <a:chOff x="0" y="0"/>
            <a:chExt cx="1765274" cy="735343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1765274" cy="735343"/>
            </a:xfrm>
            <a:custGeom>
              <a:avLst/>
              <a:gdLst/>
              <a:ahLst/>
              <a:cxnLst/>
              <a:rect l="l" t="t" r="r" b="b"/>
              <a:pathLst>
                <a:path w="1765274" h="735343">
                  <a:moveTo>
                    <a:pt x="0" y="0"/>
                  </a:moveTo>
                  <a:lnTo>
                    <a:pt x="1765274" y="0"/>
                  </a:lnTo>
                  <a:lnTo>
                    <a:pt x="1765274" y="735343"/>
                  </a:lnTo>
                  <a:lnTo>
                    <a:pt x="0" y="735343"/>
                  </a:lnTo>
                  <a:close/>
                </a:path>
              </a:pathLst>
            </a:custGeom>
            <a:solidFill>
              <a:srgbClr val="C7E0EC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0" y="-19050"/>
              <a:ext cx="1765274" cy="7543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979"/>
                </a:lnSpc>
              </a:pPr>
              <a:endParaRPr/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171377" y="303372"/>
            <a:ext cx="1696666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0"/>
              </a:lnSpc>
              <a:spcBef>
                <a:spcPct val="0"/>
              </a:spcBef>
            </a:pPr>
            <a:r>
              <a:rPr lang="en-US" sz="900" dirty="0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В </a:t>
            </a:r>
            <a:r>
              <a:rPr lang="en-US" sz="900" dirty="0" err="1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мире</a:t>
            </a:r>
            <a:r>
              <a:rPr lang="en-US" sz="900" dirty="0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известно</a:t>
            </a:r>
            <a:r>
              <a:rPr lang="en-US" sz="900" dirty="0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</a:p>
          <a:p>
            <a:pPr algn="ctr">
              <a:lnSpc>
                <a:spcPts val="1260"/>
              </a:lnSpc>
              <a:spcBef>
                <a:spcPct val="0"/>
              </a:spcBef>
            </a:pPr>
            <a:r>
              <a:rPr lang="en-US" sz="900" dirty="0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4400 </a:t>
            </a:r>
            <a:r>
              <a:rPr lang="en-US" sz="900" dirty="0" err="1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сортов</a:t>
            </a:r>
            <a:r>
              <a:rPr lang="en-US" sz="900" dirty="0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картофеля</a:t>
            </a:r>
            <a:r>
              <a:rPr lang="en-US" sz="900" dirty="0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!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305078" y="798502"/>
            <a:ext cx="1530102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0"/>
              </a:lnSpc>
              <a:spcBef>
                <a:spcPct val="0"/>
              </a:spcBef>
            </a:pP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В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Бельгии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есть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музей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</a:p>
          <a:p>
            <a:pPr algn="ctr">
              <a:lnSpc>
                <a:spcPts val="1260"/>
              </a:lnSpc>
              <a:spcBef>
                <a:spcPct val="0"/>
              </a:spcBef>
            </a:pP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картофеля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.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253177" y="3177108"/>
            <a:ext cx="2066841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60"/>
              </a:lnSpc>
              <a:spcBef>
                <a:spcPct val="0"/>
              </a:spcBef>
            </a:pPr>
            <a:r>
              <a:rPr lang="en-US" sz="870" b="1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Иоганн</a:t>
            </a:r>
            <a:r>
              <a:rPr lang="en-US" sz="870" b="1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870" b="1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Себастьян</a:t>
            </a:r>
            <a:r>
              <a:rPr lang="en-US" sz="870" b="1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870" b="1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Бах</a:t>
            </a:r>
            <a:r>
              <a:rPr lang="en-US" sz="870" b="1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870" b="1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написал</a:t>
            </a:r>
            <a:r>
              <a:rPr lang="en-US" sz="870" b="1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87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музыкальную</a:t>
            </a:r>
            <a:r>
              <a:rPr lang="en-US" sz="870" b="1" dirty="0" smtClean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870" b="1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пьесу</a:t>
            </a:r>
            <a:r>
              <a:rPr lang="en-US" sz="870" b="1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ru-RU" sz="870" b="1" dirty="0" smtClean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/>
            </a:r>
            <a:br>
              <a:rPr lang="ru-RU" sz="870" b="1" dirty="0" smtClean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</a:br>
            <a:r>
              <a:rPr lang="en-US" sz="870" b="1" dirty="0" smtClean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в </a:t>
            </a:r>
            <a:r>
              <a:rPr lang="en-US" sz="870" b="1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честь</a:t>
            </a:r>
            <a:r>
              <a:rPr lang="en-US" sz="870" b="1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ru-RU" sz="870" b="1" dirty="0" smtClean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к</a:t>
            </a:r>
            <a:r>
              <a:rPr lang="en-US" sz="87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артофеля</a:t>
            </a:r>
            <a:r>
              <a:rPr lang="en-US" sz="870" b="1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.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306789" y="1305974"/>
            <a:ext cx="883649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9"/>
              </a:lnSpc>
              <a:spcBef>
                <a:spcPct val="0"/>
              </a:spcBef>
            </a:pPr>
            <a:r>
              <a:rPr lang="en-US" sz="721" b="1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Ван</a:t>
            </a:r>
            <a:r>
              <a:rPr lang="en-US" sz="721" b="1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721" b="1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Гог</a:t>
            </a:r>
            <a:r>
              <a:rPr lang="en-US" sz="721" b="1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721" b="1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написал</a:t>
            </a:r>
            <a:r>
              <a:rPr lang="en-US" sz="721" b="1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721" b="1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картину</a:t>
            </a:r>
            <a:r>
              <a:rPr lang="en-US" sz="721" b="1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«</a:t>
            </a:r>
            <a:r>
              <a:rPr lang="en-US" sz="721" b="1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Едоки</a:t>
            </a:r>
            <a:r>
              <a:rPr lang="en-US" sz="721" b="1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721" b="1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картофеля</a:t>
            </a:r>
            <a:r>
              <a:rPr lang="en-US" sz="721" b="1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».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47976" y="2404784"/>
            <a:ext cx="1155162" cy="6668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60"/>
              </a:lnSpc>
              <a:spcBef>
                <a:spcPct val="0"/>
              </a:spcBef>
            </a:pPr>
            <a:r>
              <a:rPr lang="en-US" sz="850" b="1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Картофель</a:t>
            </a:r>
            <a:r>
              <a:rPr lang="en-US" sz="850" b="1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850" b="1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был</a:t>
            </a:r>
            <a:r>
              <a:rPr lang="en-US" sz="850" b="1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850" b="1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первым</a:t>
            </a:r>
            <a:r>
              <a:rPr lang="en-US" sz="850" b="1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850" b="1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растением</a:t>
            </a:r>
            <a:r>
              <a:rPr lang="en-US" sz="850" b="1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, </a:t>
            </a:r>
            <a:r>
              <a:rPr lang="en-US" sz="850" b="1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выращенным</a:t>
            </a:r>
            <a:r>
              <a:rPr lang="en-US" sz="850" b="1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ru-RU" sz="850" b="1" dirty="0" smtClean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/>
            </a:r>
            <a:br>
              <a:rPr lang="ru-RU" sz="850" b="1" dirty="0" smtClean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</a:br>
            <a:r>
              <a:rPr lang="en-US" sz="850" b="1" dirty="0" smtClean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в </a:t>
            </a:r>
            <a:r>
              <a:rPr lang="en-US" sz="850" b="1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космосе</a:t>
            </a:r>
            <a:r>
              <a:rPr lang="en-US" sz="850" b="1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.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3265688" y="1770183"/>
            <a:ext cx="1606864" cy="705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53"/>
              </a:lnSpc>
            </a:pPr>
            <a:r>
              <a:rPr lang="en-US" sz="800" b="1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В </a:t>
            </a:r>
            <a:r>
              <a:rPr lang="en-US" sz="800" b="1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Беларуси</a:t>
            </a:r>
            <a:r>
              <a:rPr lang="en-US" sz="800" b="1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(в </a:t>
            </a:r>
            <a:r>
              <a:rPr lang="en-US" sz="800" b="1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Минской</a:t>
            </a:r>
            <a:r>
              <a:rPr lang="en-US" sz="800" b="1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ru-RU" sz="800" b="1" dirty="0" smtClean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/>
            </a:r>
            <a:br>
              <a:rPr lang="ru-RU" sz="800" b="1" dirty="0" smtClean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</a:br>
            <a:r>
              <a:rPr lang="en-US" sz="800" b="1" dirty="0" smtClean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и </a:t>
            </a:r>
            <a:r>
              <a:rPr lang="en-US" sz="800" b="1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Витебской</a:t>
            </a:r>
            <a:r>
              <a:rPr lang="en-US" sz="800" b="1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800" b="1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областях</a:t>
            </a:r>
            <a:r>
              <a:rPr lang="en-US" sz="800" b="1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) </a:t>
            </a:r>
            <a:r>
              <a:rPr lang="ru-RU" sz="800" b="1" dirty="0" smtClean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/>
            </a:r>
            <a:br>
              <a:rPr lang="ru-RU" sz="800" b="1" dirty="0" smtClean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</a:br>
            <a:r>
              <a:rPr lang="en-US" sz="800" b="1" dirty="0" smtClean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и </a:t>
            </a:r>
            <a:r>
              <a:rPr lang="en-US" sz="800" b="1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в </a:t>
            </a:r>
            <a:r>
              <a:rPr lang="en-US" sz="800" b="1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других</a:t>
            </a:r>
            <a:r>
              <a:rPr lang="en-US" sz="800" b="1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800" b="1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странах</a:t>
            </a:r>
            <a:r>
              <a:rPr lang="en-US" sz="800" b="1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ru-RU" sz="800" b="1" dirty="0" smtClean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/>
            </a:r>
            <a:br>
              <a:rPr lang="ru-RU" sz="800" b="1" dirty="0" smtClean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</a:br>
            <a:r>
              <a:rPr lang="en-US" sz="8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установлен</a:t>
            </a:r>
            <a:r>
              <a:rPr lang="en-US" sz="800" b="1" dirty="0" smtClean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8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памятник</a:t>
            </a:r>
            <a:r>
              <a:rPr lang="en-US" sz="800" b="1" dirty="0" smtClean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8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картошке</a:t>
            </a:r>
            <a:r>
              <a:rPr lang="en-US" sz="800" b="1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. 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3286335" y="1204080"/>
            <a:ext cx="1755861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0"/>
              </a:lnSpc>
              <a:spcBef>
                <a:spcPct val="0"/>
              </a:spcBef>
            </a:pP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Картофель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является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вторым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</a:p>
          <a:p>
            <a:pPr algn="ctr">
              <a:lnSpc>
                <a:spcPts val="1260"/>
              </a:lnSpc>
              <a:spcBef>
                <a:spcPct val="0"/>
              </a:spcBef>
            </a:pP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по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популярности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продуктом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питания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в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мире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после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риса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.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2546205" y="2486703"/>
            <a:ext cx="2459620" cy="833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0"/>
              </a:lnSpc>
              <a:spcBef>
                <a:spcPct val="0"/>
              </a:spcBef>
            </a:pPr>
            <a:r>
              <a:rPr lang="en-US" sz="900" dirty="0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У </a:t>
            </a:r>
            <a:r>
              <a:rPr lang="en-US" sz="900" dirty="0" err="1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картошки</a:t>
            </a:r>
            <a:r>
              <a:rPr lang="en-US" sz="900" dirty="0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много</a:t>
            </a:r>
            <a:r>
              <a:rPr lang="en-US" sz="900" dirty="0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названий</a:t>
            </a:r>
            <a:r>
              <a:rPr lang="en-US" sz="900" dirty="0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. </a:t>
            </a:r>
            <a:r>
              <a:rPr lang="en-US" sz="900" dirty="0" err="1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Её</a:t>
            </a:r>
            <a:r>
              <a:rPr lang="en-US" sz="900" dirty="0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называют</a:t>
            </a:r>
            <a:r>
              <a:rPr lang="en-US" sz="900" dirty="0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земляная</a:t>
            </a:r>
            <a:r>
              <a:rPr lang="en-US" sz="900" dirty="0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груша</a:t>
            </a:r>
            <a:r>
              <a:rPr lang="en-US" sz="900" dirty="0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, </a:t>
            </a:r>
            <a:r>
              <a:rPr lang="en-US" sz="900" dirty="0" err="1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земляное</a:t>
            </a:r>
            <a:r>
              <a:rPr lang="en-US" sz="900" dirty="0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яблоко</a:t>
            </a:r>
            <a:r>
              <a:rPr lang="en-US" sz="900" dirty="0" smtClean="0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,</a:t>
            </a:r>
            <a:r>
              <a:rPr lang="ru-RU" sz="900" dirty="0" smtClean="0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 smtClean="0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потейтос</a:t>
            </a:r>
            <a:r>
              <a:rPr lang="en-US" sz="900" dirty="0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, </a:t>
            </a:r>
            <a:r>
              <a:rPr lang="en-US" sz="900" dirty="0" err="1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тартуфель</a:t>
            </a:r>
            <a:r>
              <a:rPr lang="en-US" sz="900" dirty="0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и </a:t>
            </a:r>
            <a:r>
              <a:rPr lang="en-US" sz="900" dirty="0" err="1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картуфель</a:t>
            </a:r>
            <a:r>
              <a:rPr lang="en-US" sz="900" dirty="0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. </a:t>
            </a:r>
            <a:r>
              <a:rPr lang="en-US" sz="900" dirty="0" err="1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Она</a:t>
            </a:r>
            <a:r>
              <a:rPr lang="en-US" sz="900" dirty="0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же</a:t>
            </a:r>
            <a:r>
              <a:rPr lang="en-US" sz="900" dirty="0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— </a:t>
            </a:r>
            <a:r>
              <a:rPr lang="en-US" sz="900" dirty="0" err="1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картоха</a:t>
            </a:r>
            <a:r>
              <a:rPr lang="en-US" sz="900" dirty="0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, </a:t>
            </a:r>
            <a:r>
              <a:rPr lang="en-US" sz="900" dirty="0" err="1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картофля</a:t>
            </a:r>
            <a:r>
              <a:rPr lang="en-US" sz="900" dirty="0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, </a:t>
            </a:r>
            <a:r>
              <a:rPr lang="en-US" sz="900" dirty="0" err="1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картохля</a:t>
            </a:r>
            <a:r>
              <a:rPr lang="en-US" sz="900" dirty="0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, </a:t>
            </a:r>
            <a:r>
              <a:rPr lang="en-US" sz="900" dirty="0" err="1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бараболя</a:t>
            </a:r>
            <a:r>
              <a:rPr lang="en-US" sz="900" dirty="0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, </a:t>
            </a:r>
            <a:r>
              <a:rPr lang="en-US" sz="900" dirty="0" err="1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барабошка</a:t>
            </a:r>
            <a:r>
              <a:rPr lang="en-US" sz="900" dirty="0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, </a:t>
            </a:r>
            <a:r>
              <a:rPr lang="en-US" sz="900" dirty="0" err="1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чёртово</a:t>
            </a:r>
            <a:r>
              <a:rPr lang="en-US" sz="900" dirty="0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яблоко</a:t>
            </a:r>
            <a:r>
              <a:rPr lang="en-US" sz="900" dirty="0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.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2467085" y="3352026"/>
            <a:ext cx="2061014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0"/>
              </a:lnSpc>
              <a:spcBef>
                <a:spcPct val="0"/>
              </a:spcBef>
            </a:pP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С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помощью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картофеля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можно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производить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электричество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.</a:t>
            </a:r>
          </a:p>
        </p:txBody>
      </p:sp>
      <p:sp>
        <p:nvSpPr>
          <p:cNvPr id="46" name="Freeform 46"/>
          <p:cNvSpPr/>
          <p:nvPr/>
        </p:nvSpPr>
        <p:spPr>
          <a:xfrm>
            <a:off x="4715558" y="1824679"/>
            <a:ext cx="426430" cy="557231"/>
          </a:xfrm>
          <a:custGeom>
            <a:avLst/>
            <a:gdLst/>
            <a:ahLst/>
            <a:cxnLst/>
            <a:rect l="l" t="t" r="r" b="b"/>
            <a:pathLst>
              <a:path w="347737" h="468809">
                <a:moveTo>
                  <a:pt x="0" y="0"/>
                </a:moveTo>
                <a:lnTo>
                  <a:pt x="347738" y="0"/>
                </a:lnTo>
                <a:lnTo>
                  <a:pt x="347738" y="468809"/>
                </a:lnTo>
                <a:lnTo>
                  <a:pt x="0" y="4688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102225"/>
            </a:stretch>
          </a:blipFill>
        </p:spPr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915" y="97775"/>
            <a:ext cx="2785642" cy="10971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5324475" cy="3771900"/>
          </a:xfrm>
          <a:custGeom>
            <a:avLst/>
            <a:gdLst/>
            <a:ahLst/>
            <a:cxnLst/>
            <a:rect l="l" t="t" r="r" b="b"/>
            <a:pathLst>
              <a:path w="5324475" h="3771900">
                <a:moveTo>
                  <a:pt x="0" y="0"/>
                </a:moveTo>
                <a:lnTo>
                  <a:pt x="5324475" y="0"/>
                </a:lnTo>
                <a:lnTo>
                  <a:pt x="5324475" y="3771900"/>
                </a:lnTo>
                <a:lnTo>
                  <a:pt x="0" y="37719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46" t="-5136" r="-2212" b="-535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5328000" cy="3780000"/>
          </a:xfrm>
          <a:custGeom>
            <a:avLst/>
            <a:gdLst/>
            <a:ahLst/>
            <a:cxnLst/>
            <a:rect l="l" t="t" r="r" b="b"/>
            <a:pathLst>
              <a:path w="5328000" h="3780000">
                <a:moveTo>
                  <a:pt x="0" y="0"/>
                </a:moveTo>
                <a:lnTo>
                  <a:pt x="5328000" y="0"/>
                </a:lnTo>
                <a:lnTo>
                  <a:pt x="5328000" y="3780000"/>
                </a:lnTo>
                <a:lnTo>
                  <a:pt x="0" y="3780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5939" t="-18735" r="-26378" b="-2030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902447" y="1382989"/>
            <a:ext cx="3626886" cy="1134000"/>
            <a:chOff x="0" y="0"/>
            <a:chExt cx="2599588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599588" cy="812800"/>
            </a:xfrm>
            <a:custGeom>
              <a:avLst/>
              <a:gdLst/>
              <a:ahLst/>
              <a:cxnLst/>
              <a:rect l="l" t="t" r="r" b="b"/>
              <a:pathLst>
                <a:path w="2599588" h="812800">
                  <a:moveTo>
                    <a:pt x="40557" y="0"/>
                  </a:moveTo>
                  <a:lnTo>
                    <a:pt x="2559031" y="0"/>
                  </a:lnTo>
                  <a:cubicBezTo>
                    <a:pt x="2569787" y="0"/>
                    <a:pt x="2580103" y="4273"/>
                    <a:pt x="2587709" y="11879"/>
                  </a:cubicBezTo>
                  <a:cubicBezTo>
                    <a:pt x="2595315" y="19485"/>
                    <a:pt x="2599588" y="29801"/>
                    <a:pt x="2599588" y="40557"/>
                  </a:cubicBezTo>
                  <a:lnTo>
                    <a:pt x="2599588" y="772243"/>
                  </a:lnTo>
                  <a:cubicBezTo>
                    <a:pt x="2599588" y="794642"/>
                    <a:pt x="2581430" y="812800"/>
                    <a:pt x="2559031" y="812800"/>
                  </a:cubicBezTo>
                  <a:lnTo>
                    <a:pt x="40557" y="812800"/>
                  </a:lnTo>
                  <a:cubicBezTo>
                    <a:pt x="18158" y="812800"/>
                    <a:pt x="0" y="794642"/>
                    <a:pt x="0" y="772243"/>
                  </a:cubicBezTo>
                  <a:lnTo>
                    <a:pt x="0" y="40557"/>
                  </a:lnTo>
                  <a:cubicBezTo>
                    <a:pt x="0" y="18158"/>
                    <a:pt x="18158" y="0"/>
                    <a:pt x="4055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599588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r>
                <a:rPr lang="en-US" sz="1999" b="1" dirty="0">
                  <a:solidFill>
                    <a:srgbClr val="FFFFFF"/>
                  </a:solidFill>
                  <a:latin typeface="Arial Black" panose="020B0A04020102020204" pitchFamily="34" charset="0"/>
                  <a:ea typeface="Arimo Bold"/>
                  <a:cs typeface="Arimo Bold"/>
                  <a:sym typeface="Arimo Bold"/>
                </a:rPr>
                <a:t>НАСТОЛЬНАЯ ИГРА </a:t>
              </a:r>
            </a:p>
          </p:txBody>
        </p:sp>
      </p:grp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8" r="1619"/>
          <a:stretch/>
        </p:blipFill>
        <p:spPr>
          <a:xfrm>
            <a:off x="146051" y="0"/>
            <a:ext cx="5175250" cy="189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5324475" cy="3771900"/>
          </a:xfrm>
          <a:custGeom>
            <a:avLst/>
            <a:gdLst/>
            <a:ahLst/>
            <a:cxnLst/>
            <a:rect l="l" t="t" r="r" b="b"/>
            <a:pathLst>
              <a:path w="5324475" h="3771900">
                <a:moveTo>
                  <a:pt x="0" y="0"/>
                </a:moveTo>
                <a:lnTo>
                  <a:pt x="5324475" y="0"/>
                </a:lnTo>
                <a:lnTo>
                  <a:pt x="5324475" y="3771900"/>
                </a:lnTo>
                <a:lnTo>
                  <a:pt x="0" y="37719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888" t="-21059" r="-39659" b="-324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04584" y="564697"/>
            <a:ext cx="2567680" cy="3150053"/>
            <a:chOff x="0" y="-40376"/>
            <a:chExt cx="1840397" cy="2230940"/>
          </a:xfrm>
        </p:grpSpPr>
        <p:sp>
          <p:nvSpPr>
            <p:cNvPr id="4" name="Freeform 4"/>
            <p:cNvSpPr/>
            <p:nvPr/>
          </p:nvSpPr>
          <p:spPr>
            <a:xfrm>
              <a:off x="0" y="-35626"/>
              <a:ext cx="1840397" cy="2226190"/>
            </a:xfrm>
            <a:custGeom>
              <a:avLst/>
              <a:gdLst/>
              <a:ahLst/>
              <a:cxnLst/>
              <a:rect l="l" t="t" r="r" b="b"/>
              <a:pathLst>
                <a:path w="1840397" h="2190564">
                  <a:moveTo>
                    <a:pt x="57288" y="0"/>
                  </a:moveTo>
                  <a:lnTo>
                    <a:pt x="1783109" y="0"/>
                  </a:lnTo>
                  <a:cubicBezTo>
                    <a:pt x="1814749" y="0"/>
                    <a:pt x="1840397" y="25649"/>
                    <a:pt x="1840397" y="57288"/>
                  </a:cubicBezTo>
                  <a:lnTo>
                    <a:pt x="1840397" y="2133277"/>
                  </a:lnTo>
                  <a:cubicBezTo>
                    <a:pt x="1840397" y="2164916"/>
                    <a:pt x="1814749" y="2190564"/>
                    <a:pt x="1783109" y="2190564"/>
                  </a:cubicBezTo>
                  <a:lnTo>
                    <a:pt x="57288" y="2190564"/>
                  </a:lnTo>
                  <a:cubicBezTo>
                    <a:pt x="25649" y="2190564"/>
                    <a:pt x="0" y="2164916"/>
                    <a:pt x="0" y="2133277"/>
                  </a:cubicBezTo>
                  <a:lnTo>
                    <a:pt x="0" y="57288"/>
                  </a:lnTo>
                  <a:cubicBezTo>
                    <a:pt x="0" y="25649"/>
                    <a:pt x="25649" y="0"/>
                    <a:pt x="57288" y="0"/>
                  </a:cubicBezTo>
                  <a:close/>
                </a:path>
              </a:pathLst>
            </a:custGeom>
            <a:solidFill>
              <a:srgbClr val="46BCF3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0376"/>
              <a:ext cx="1840397" cy="22096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just">
                <a:lnSpc>
                  <a:spcPts val="986"/>
                </a:lnSpc>
              </a:pPr>
              <a:r>
                <a:rPr lang="en-US" sz="700" dirty="0" smtClean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В </a:t>
              </a:r>
              <a:r>
                <a:rPr lang="en-US" sz="7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игре</a:t>
              </a:r>
              <a:r>
                <a:rPr lang="en-US" sz="7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7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могут</a:t>
              </a:r>
              <a:r>
                <a:rPr lang="en-US" sz="7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7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принимать</a:t>
              </a:r>
              <a:r>
                <a:rPr lang="en-US" sz="7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7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участие</a:t>
              </a:r>
              <a:r>
                <a:rPr lang="en-US" sz="7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7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двое</a:t>
              </a:r>
              <a:r>
                <a:rPr lang="en-US" sz="7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и </a:t>
              </a:r>
              <a:r>
                <a:rPr lang="en-US" sz="7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более</a:t>
              </a:r>
              <a:r>
                <a:rPr lang="en-US" sz="7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7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детей</a:t>
              </a:r>
              <a:r>
                <a:rPr lang="en-US" sz="7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. </a:t>
              </a:r>
              <a:r>
                <a:rPr lang="en-US" sz="7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Задача</a:t>
              </a:r>
              <a:r>
                <a:rPr lang="en-US" sz="7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7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игроков</a:t>
              </a:r>
              <a:r>
                <a:rPr lang="en-US" sz="7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— </a:t>
              </a:r>
              <a:r>
                <a:rPr lang="en-US" sz="7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собрать</a:t>
              </a:r>
              <a:r>
                <a:rPr lang="en-US" sz="7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7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картошку</a:t>
              </a:r>
              <a:r>
                <a:rPr lang="en-US" sz="7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, </a:t>
              </a:r>
              <a:r>
                <a:rPr lang="en-US" sz="7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пройдя</a:t>
              </a:r>
              <a:r>
                <a:rPr lang="en-US" sz="7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7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дистанцию</a:t>
              </a:r>
              <a:r>
                <a:rPr lang="en-US" sz="7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ru-RU" sz="700" dirty="0" smtClean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/>
              </a:r>
              <a:br>
                <a:rPr lang="ru-RU" sz="700" dirty="0" smtClean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</a:br>
              <a:r>
                <a:rPr lang="en-US" sz="700" dirty="0" err="1" smtClean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из</a:t>
              </a:r>
              <a:r>
                <a:rPr lang="en-US" sz="700" dirty="0" smtClean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7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40 </a:t>
              </a:r>
              <a:r>
                <a:rPr lang="en-US" sz="7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сегментов</a:t>
              </a:r>
              <a:r>
                <a:rPr lang="en-US" sz="7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, и </a:t>
              </a:r>
              <a:r>
                <a:rPr lang="en-US" sz="7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первым</a:t>
              </a:r>
              <a:r>
                <a:rPr lang="en-US" sz="7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7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добраться</a:t>
              </a:r>
              <a:r>
                <a:rPr lang="en-US" sz="7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7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до</a:t>
              </a:r>
              <a:r>
                <a:rPr lang="en-US" sz="7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7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финиша</a:t>
              </a:r>
              <a:r>
                <a:rPr lang="en-US" sz="7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. </a:t>
              </a:r>
              <a:r>
                <a:rPr lang="en-US" sz="7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Для</a:t>
              </a:r>
              <a:r>
                <a:rPr lang="en-US" sz="7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700" dirty="0" err="1" smtClean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начала</a:t>
              </a:r>
              <a:r>
                <a:rPr lang="ru-RU" sz="700" dirty="0" smtClean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700" dirty="0" err="1" smtClean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игры</a:t>
              </a:r>
              <a:r>
                <a:rPr lang="en-US" sz="700" dirty="0" smtClean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7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участники</a:t>
              </a:r>
              <a:r>
                <a:rPr lang="en-US" sz="7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7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должны</a:t>
              </a:r>
              <a:r>
                <a:rPr lang="en-US" sz="7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7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выбрать</a:t>
              </a:r>
              <a:r>
                <a:rPr lang="en-US" sz="7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7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себе</a:t>
              </a:r>
              <a:r>
                <a:rPr lang="en-US" sz="7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7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цвет</a:t>
              </a:r>
              <a:r>
                <a:rPr lang="en-US" sz="7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7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игровой</a:t>
              </a:r>
              <a:r>
                <a:rPr lang="en-US" sz="7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700" dirty="0" err="1" smtClean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фишки</a:t>
              </a:r>
              <a:r>
                <a:rPr lang="ru-RU" sz="700" dirty="0" smtClean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700" dirty="0" smtClean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и </a:t>
              </a:r>
              <a:r>
                <a:rPr lang="en-US" sz="7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установить</a:t>
              </a:r>
              <a:r>
                <a:rPr lang="en-US" sz="7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7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её</a:t>
              </a:r>
              <a:r>
                <a:rPr lang="en-US" sz="7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7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на</a:t>
              </a:r>
              <a:r>
                <a:rPr lang="en-US" sz="7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СТАРТ. </a:t>
              </a:r>
              <a:r>
                <a:rPr lang="en-US" sz="7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Затем</a:t>
              </a:r>
              <a:r>
                <a:rPr lang="en-US" sz="7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, </a:t>
              </a:r>
              <a:r>
                <a:rPr lang="en-US" sz="7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бросив</a:t>
              </a:r>
              <a:r>
                <a:rPr lang="en-US" sz="7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7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кубик</a:t>
              </a:r>
              <a:r>
                <a:rPr lang="en-US" sz="7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, </a:t>
              </a:r>
              <a:r>
                <a:rPr lang="en-US" sz="7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определить</a:t>
              </a:r>
              <a:r>
                <a:rPr lang="en-US" sz="7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, </a:t>
              </a:r>
              <a:r>
                <a:rPr lang="en-US" sz="7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кто</a:t>
              </a:r>
              <a:r>
                <a:rPr lang="en-US" sz="7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7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будет</a:t>
              </a:r>
              <a:r>
                <a:rPr lang="en-US" sz="7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7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ходить</a:t>
              </a:r>
              <a:r>
                <a:rPr lang="en-US" sz="7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7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первым</a:t>
              </a:r>
              <a:r>
                <a:rPr lang="en-US" sz="7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. </a:t>
              </a:r>
              <a:r>
                <a:rPr lang="en-US" sz="7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Игроки</a:t>
              </a:r>
              <a:r>
                <a:rPr lang="en-US" sz="7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7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бросают</a:t>
              </a:r>
              <a:r>
                <a:rPr lang="en-US" sz="7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7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кубик</a:t>
              </a:r>
              <a:r>
                <a:rPr lang="en-US" sz="7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7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по</a:t>
              </a:r>
              <a:r>
                <a:rPr lang="en-US" sz="7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7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очереди</a:t>
              </a:r>
              <a:r>
                <a:rPr lang="en-US" sz="7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и </a:t>
              </a:r>
              <a:r>
                <a:rPr lang="en-US" sz="7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продвигают</a:t>
              </a:r>
              <a:r>
                <a:rPr lang="en-US" sz="7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7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свою</a:t>
              </a:r>
              <a:r>
                <a:rPr lang="en-US" sz="7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7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фишку</a:t>
              </a:r>
              <a:r>
                <a:rPr lang="en-US" sz="7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7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вперёд</a:t>
              </a:r>
              <a:r>
                <a:rPr lang="en-US" sz="7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ru-RU" sz="700" dirty="0" smtClean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/>
              </a:r>
              <a:br>
                <a:rPr lang="ru-RU" sz="700" dirty="0" smtClean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</a:br>
              <a:r>
                <a:rPr lang="en-US" sz="700" dirty="0" err="1" smtClean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по</a:t>
              </a:r>
              <a:r>
                <a:rPr lang="en-US" sz="700" dirty="0" smtClean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7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игровому</a:t>
              </a:r>
              <a:r>
                <a:rPr lang="en-US" sz="7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7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полю</a:t>
              </a:r>
              <a:r>
                <a:rPr lang="en-US" sz="7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7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на</a:t>
              </a:r>
              <a:r>
                <a:rPr lang="en-US" sz="7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7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столько</a:t>
              </a:r>
              <a:r>
                <a:rPr lang="en-US" sz="7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7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шагов</a:t>
              </a:r>
              <a:r>
                <a:rPr lang="en-US" sz="7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, </a:t>
              </a:r>
              <a:r>
                <a:rPr lang="en-US" sz="7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сколько</a:t>
              </a:r>
              <a:r>
                <a:rPr lang="en-US" sz="7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7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очков</a:t>
              </a:r>
              <a:r>
                <a:rPr lang="en-US" sz="7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700" dirty="0" err="1" smtClean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выпало</a:t>
              </a:r>
              <a:r>
                <a:rPr lang="ru-RU" sz="700" dirty="0" smtClean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700" dirty="0" err="1" smtClean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на</a:t>
              </a:r>
              <a:r>
                <a:rPr lang="en-US" sz="700" dirty="0" smtClean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7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кубике</a:t>
              </a:r>
              <a:r>
                <a:rPr lang="en-US" sz="7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. </a:t>
              </a:r>
              <a:r>
                <a:rPr lang="en-US" sz="7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Фишка</a:t>
              </a:r>
              <a:r>
                <a:rPr lang="en-US" sz="7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7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игрока</a:t>
              </a:r>
              <a:r>
                <a:rPr lang="en-US" sz="7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7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может</a:t>
              </a:r>
              <a:r>
                <a:rPr lang="en-US" sz="7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7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проходить</a:t>
              </a:r>
              <a:r>
                <a:rPr lang="en-US" sz="7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7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мимо</a:t>
              </a:r>
              <a:r>
                <a:rPr lang="en-US" sz="7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7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шагов</a:t>
              </a:r>
              <a:r>
                <a:rPr lang="en-US" sz="7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, </a:t>
              </a:r>
              <a:r>
                <a:rPr lang="en-US" sz="7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занятых</a:t>
              </a:r>
              <a:r>
                <a:rPr lang="en-US" sz="7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7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фишками</a:t>
              </a:r>
              <a:r>
                <a:rPr lang="en-US" sz="7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7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других</a:t>
              </a:r>
              <a:r>
                <a:rPr lang="en-US" sz="7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7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игроков</a:t>
              </a:r>
              <a:r>
                <a:rPr lang="en-US" sz="7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, </a:t>
              </a:r>
              <a:r>
                <a:rPr lang="en-US" sz="7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или</a:t>
              </a:r>
              <a:r>
                <a:rPr lang="en-US" sz="7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700" dirty="0" err="1" smtClean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останавливаться</a:t>
              </a:r>
              <a:r>
                <a:rPr lang="ru-RU" sz="700" dirty="0" smtClean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700" dirty="0" smtClean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7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на</a:t>
              </a:r>
              <a:r>
                <a:rPr lang="en-US" sz="7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7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них</a:t>
              </a:r>
              <a:r>
                <a:rPr lang="en-US" sz="7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.</a:t>
              </a:r>
            </a:p>
            <a:p>
              <a:pPr algn="just">
                <a:lnSpc>
                  <a:spcPts val="282"/>
                </a:lnSpc>
              </a:pPr>
              <a:endParaRPr lang="en-US" sz="7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endParaRPr>
            </a:p>
            <a:p>
              <a:pPr indent="216000" algn="just">
                <a:lnSpc>
                  <a:spcPts val="986"/>
                </a:lnSpc>
              </a:pPr>
              <a:r>
                <a:rPr lang="en-US" sz="700" dirty="0" smtClean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— </a:t>
              </a:r>
              <a:r>
                <a:rPr lang="en-US" sz="7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при</a:t>
              </a:r>
              <a:r>
                <a:rPr lang="en-US" sz="7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7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попадании</a:t>
              </a:r>
              <a:r>
                <a:rPr lang="en-US" sz="7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7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на</a:t>
              </a:r>
              <a:r>
                <a:rPr lang="en-US" sz="7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7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сегмент</a:t>
              </a:r>
              <a:r>
                <a:rPr lang="en-US" sz="7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с </a:t>
              </a:r>
              <a:r>
                <a:rPr lang="en-US" sz="7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вопросительным</a:t>
              </a:r>
              <a:r>
                <a:rPr lang="en-US" sz="7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7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знаком</a:t>
              </a:r>
              <a:r>
                <a:rPr lang="en-US" sz="7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7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необходимо</a:t>
              </a:r>
              <a:r>
                <a:rPr lang="en-US" sz="7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7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ответить</a:t>
              </a:r>
              <a:r>
                <a:rPr lang="en-US" sz="7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7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на</a:t>
              </a:r>
              <a:r>
                <a:rPr lang="en-US" sz="7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7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вопрос</a:t>
              </a:r>
              <a:r>
                <a:rPr lang="en-US" sz="7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. </a:t>
              </a:r>
              <a:r>
                <a:rPr lang="en-US" sz="7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Если</a:t>
              </a:r>
              <a:r>
                <a:rPr lang="en-US" sz="7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7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ответ</a:t>
              </a:r>
              <a:r>
                <a:rPr lang="en-US" sz="7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7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правильный</a:t>
              </a:r>
              <a:r>
                <a:rPr lang="en-US" sz="7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, </a:t>
              </a:r>
              <a:r>
                <a:rPr lang="en-US" sz="7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игрок</a:t>
              </a:r>
              <a:r>
                <a:rPr lang="en-US" sz="7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7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остаётся</a:t>
              </a:r>
              <a:r>
                <a:rPr lang="en-US" sz="7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7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на</a:t>
              </a:r>
              <a:r>
                <a:rPr lang="en-US" sz="7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7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данном</a:t>
              </a:r>
              <a:r>
                <a:rPr lang="en-US" sz="7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7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сегменте</a:t>
              </a:r>
              <a:r>
                <a:rPr lang="en-US" sz="7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, </a:t>
              </a:r>
              <a:r>
                <a:rPr lang="en-US" sz="7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если</a:t>
              </a:r>
              <a:r>
                <a:rPr lang="en-US" sz="7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7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ответ</a:t>
              </a:r>
              <a:r>
                <a:rPr lang="en-US" sz="7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7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неверный</a:t>
              </a:r>
              <a:r>
                <a:rPr lang="en-US" sz="7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— </a:t>
              </a:r>
              <a:r>
                <a:rPr lang="en-US" sz="7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возвращается</a:t>
              </a:r>
              <a:r>
                <a:rPr lang="en-US" sz="7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7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назад</a:t>
              </a:r>
              <a:r>
                <a:rPr lang="en-US" sz="7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. </a:t>
              </a:r>
              <a:r>
                <a:rPr lang="en-US" sz="7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Может</a:t>
              </a:r>
              <a:r>
                <a:rPr lang="en-US" sz="7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7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случиться</a:t>
              </a:r>
              <a:r>
                <a:rPr lang="en-US" sz="7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7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так</a:t>
              </a:r>
              <a:r>
                <a:rPr lang="en-US" sz="7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, </a:t>
              </a:r>
              <a:r>
                <a:rPr lang="en-US" sz="7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что</a:t>
              </a:r>
              <a:r>
                <a:rPr lang="en-US" sz="7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7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один</a:t>
              </a:r>
              <a:r>
                <a:rPr lang="en-US" sz="7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и </a:t>
              </a:r>
              <a:r>
                <a:rPr lang="en-US" sz="7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тот</a:t>
              </a:r>
              <a:r>
                <a:rPr lang="en-US" sz="7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7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же</a:t>
              </a:r>
              <a:r>
                <a:rPr lang="en-US" sz="7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7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вопрос</a:t>
              </a:r>
              <a:r>
                <a:rPr lang="en-US" sz="7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7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выпадет</a:t>
              </a:r>
              <a:r>
                <a:rPr lang="en-US" sz="7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700" dirty="0" err="1" smtClean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нескольким</a:t>
              </a:r>
              <a:r>
                <a:rPr lang="ru-RU" sz="700" dirty="0" smtClean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700" dirty="0" err="1" smtClean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игрокам</a:t>
              </a:r>
              <a:r>
                <a:rPr lang="en-US" sz="7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, — в </a:t>
              </a:r>
              <a:r>
                <a:rPr lang="en-US" sz="7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таком</a:t>
              </a:r>
              <a:r>
                <a:rPr lang="en-US" sz="7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7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случае</a:t>
              </a:r>
              <a:r>
                <a:rPr lang="en-US" sz="7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7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каждый</a:t>
              </a:r>
              <a:r>
                <a:rPr lang="en-US" sz="7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7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должен</a:t>
              </a:r>
              <a:r>
                <a:rPr lang="en-US" sz="7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7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на</a:t>
              </a:r>
              <a:r>
                <a:rPr lang="en-US" sz="7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7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него</a:t>
              </a:r>
              <a:r>
                <a:rPr lang="en-US" sz="7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7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ответить</a:t>
              </a:r>
              <a:r>
                <a:rPr lang="en-US" sz="7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. </a:t>
              </a:r>
            </a:p>
            <a:p>
              <a:pPr algn="just">
                <a:lnSpc>
                  <a:spcPts val="282"/>
                </a:lnSpc>
              </a:pPr>
              <a:endParaRPr lang="en-US" sz="7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endParaRPr>
            </a:p>
            <a:p>
              <a:pPr indent="216000" algn="just">
                <a:lnSpc>
                  <a:spcPts val="986"/>
                </a:lnSpc>
              </a:pPr>
              <a:r>
                <a:rPr lang="en-US" sz="700" dirty="0" smtClean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— </a:t>
              </a:r>
              <a:r>
                <a:rPr lang="ru-RU" sz="700" dirty="0" smtClean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«</a:t>
              </a:r>
              <a:r>
                <a:rPr lang="en-US" sz="700" dirty="0" err="1" smtClean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весёлая</a:t>
              </a:r>
              <a:r>
                <a:rPr lang="en-US" sz="700" dirty="0" smtClean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700" dirty="0" err="1" smtClean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картошка</a:t>
              </a:r>
              <a:r>
                <a:rPr lang="ru-RU" sz="700" dirty="0" smtClean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»</a:t>
              </a:r>
              <a:r>
                <a:rPr lang="en-US" sz="700" dirty="0" smtClean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7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даёт</a:t>
              </a:r>
              <a:r>
                <a:rPr lang="en-US" sz="7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7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право</a:t>
              </a:r>
              <a:r>
                <a:rPr lang="en-US" sz="7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700" dirty="0" err="1" smtClean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игроку</a:t>
              </a:r>
              <a:endParaRPr lang="ru-RU" sz="700" dirty="0" smtClean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endParaRPr>
            </a:p>
            <a:p>
              <a:pPr indent="216000" algn="just">
                <a:lnSpc>
                  <a:spcPts val="986"/>
                </a:lnSpc>
              </a:pPr>
              <a:r>
                <a:rPr lang="en-US" sz="700" dirty="0" err="1" smtClean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перешагнуть</a:t>
              </a:r>
              <a:r>
                <a:rPr lang="ru-RU" sz="700" dirty="0" smtClean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700" dirty="0" err="1" smtClean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вперёд</a:t>
              </a:r>
              <a:r>
                <a:rPr lang="en-US" sz="700" dirty="0" smtClean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7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через</a:t>
              </a:r>
              <a:r>
                <a:rPr lang="en-US" sz="7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7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один</a:t>
              </a:r>
              <a:r>
                <a:rPr lang="en-US" sz="7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7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сегмент</a:t>
              </a:r>
              <a:r>
                <a:rPr lang="en-US" sz="7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;</a:t>
              </a:r>
            </a:p>
            <a:p>
              <a:pPr indent="216000" algn="just">
                <a:lnSpc>
                  <a:spcPts val="282"/>
                </a:lnSpc>
              </a:pPr>
              <a:endParaRPr lang="en-US" sz="700" dirty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endParaRPr>
            </a:p>
            <a:p>
              <a:pPr indent="216000" algn="just">
                <a:lnSpc>
                  <a:spcPts val="986"/>
                </a:lnSpc>
              </a:pPr>
              <a:r>
                <a:rPr lang="en-US" sz="700" dirty="0" smtClean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— </a:t>
              </a:r>
              <a:r>
                <a:rPr lang="ru-RU" sz="700" dirty="0" smtClean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«</a:t>
              </a:r>
              <a:r>
                <a:rPr lang="en-US" sz="700" dirty="0" err="1" smtClean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грустная</a:t>
              </a:r>
              <a:r>
                <a:rPr lang="en-US" sz="700" dirty="0" smtClean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700" dirty="0" err="1" smtClean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картошка</a:t>
              </a:r>
              <a:r>
                <a:rPr lang="ru-RU" sz="700" dirty="0" smtClean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»</a:t>
              </a:r>
              <a:r>
                <a:rPr lang="en-US" sz="700" dirty="0" smtClean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7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возвращает</a:t>
              </a:r>
              <a:r>
                <a:rPr lang="en-US" sz="7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700" dirty="0" err="1" smtClean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игрока</a:t>
              </a:r>
              <a:endParaRPr lang="ru-RU" sz="700" dirty="0" smtClean="0">
                <a:solidFill>
                  <a:srgbClr val="00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endParaRPr>
            </a:p>
            <a:p>
              <a:pPr indent="216000" algn="just">
                <a:lnSpc>
                  <a:spcPts val="986"/>
                </a:lnSpc>
                <a:spcAft>
                  <a:spcPts val="600"/>
                </a:spcAft>
              </a:pPr>
              <a:r>
                <a:rPr lang="en-US" sz="700" dirty="0" err="1" smtClean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на</a:t>
              </a:r>
              <a:r>
                <a:rPr lang="en-US" sz="700" dirty="0" smtClean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700" dirty="0" err="1" smtClean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два</a:t>
              </a:r>
              <a:r>
                <a:rPr lang="en-US" sz="700" dirty="0" smtClean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700" dirty="0" err="1" smtClean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шага</a:t>
              </a:r>
              <a:r>
                <a:rPr lang="ru-RU" sz="7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700" dirty="0" err="1" smtClean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назад</a:t>
              </a:r>
              <a:r>
                <a:rPr lang="en-US" sz="7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.</a:t>
              </a:r>
            </a:p>
            <a:p>
              <a:pPr algn="just">
                <a:lnSpc>
                  <a:spcPts val="986"/>
                </a:lnSpc>
              </a:pPr>
              <a:r>
                <a:rPr lang="en-US" sz="700" dirty="0" err="1" smtClean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Побеждает</a:t>
              </a:r>
              <a:r>
                <a:rPr lang="en-US" sz="700" dirty="0" smtClean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7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тот</a:t>
              </a:r>
              <a:r>
                <a:rPr lang="en-US" sz="7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, </a:t>
              </a:r>
              <a:r>
                <a:rPr lang="en-US" sz="7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кто</a:t>
              </a:r>
              <a:r>
                <a:rPr lang="en-US" sz="7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700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первым</a:t>
              </a:r>
              <a:r>
                <a:rPr lang="en-US" sz="7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700" dirty="0" err="1" smtClean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прид</a:t>
              </a:r>
              <a:r>
                <a:rPr lang="ru-RU" sz="700" dirty="0" smtClean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ё</a:t>
              </a:r>
              <a:r>
                <a:rPr lang="en-US" sz="700" dirty="0" smtClean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т </a:t>
              </a:r>
              <a:r>
                <a:rPr lang="en-US" sz="700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к ФИНИШУ. 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952590" y="571403"/>
            <a:ext cx="2116228" cy="3106530"/>
            <a:chOff x="0" y="0"/>
            <a:chExt cx="1516817" cy="222662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516817" cy="2226620"/>
            </a:xfrm>
            <a:custGeom>
              <a:avLst/>
              <a:gdLst/>
              <a:ahLst/>
              <a:cxnLst/>
              <a:rect l="l" t="t" r="r" b="b"/>
              <a:pathLst>
                <a:path w="1516817" h="2226620">
                  <a:moveTo>
                    <a:pt x="69509" y="0"/>
                  </a:moveTo>
                  <a:lnTo>
                    <a:pt x="1447308" y="0"/>
                  </a:lnTo>
                  <a:cubicBezTo>
                    <a:pt x="1465743" y="0"/>
                    <a:pt x="1483423" y="7323"/>
                    <a:pt x="1496458" y="20359"/>
                  </a:cubicBezTo>
                  <a:cubicBezTo>
                    <a:pt x="1509494" y="33394"/>
                    <a:pt x="1516817" y="51074"/>
                    <a:pt x="1516817" y="69509"/>
                  </a:cubicBezTo>
                  <a:lnTo>
                    <a:pt x="1516817" y="2157112"/>
                  </a:lnTo>
                  <a:cubicBezTo>
                    <a:pt x="1516817" y="2175547"/>
                    <a:pt x="1509494" y="2193226"/>
                    <a:pt x="1496458" y="2206262"/>
                  </a:cubicBezTo>
                  <a:cubicBezTo>
                    <a:pt x="1483423" y="2219297"/>
                    <a:pt x="1465743" y="2226620"/>
                    <a:pt x="1447308" y="2226620"/>
                  </a:cubicBezTo>
                  <a:lnTo>
                    <a:pt x="69509" y="2226620"/>
                  </a:lnTo>
                  <a:cubicBezTo>
                    <a:pt x="51074" y="2226620"/>
                    <a:pt x="33394" y="2219297"/>
                    <a:pt x="20359" y="2206262"/>
                  </a:cubicBezTo>
                  <a:cubicBezTo>
                    <a:pt x="7323" y="2193226"/>
                    <a:pt x="0" y="2175547"/>
                    <a:pt x="0" y="2157112"/>
                  </a:cubicBezTo>
                  <a:lnTo>
                    <a:pt x="0" y="69509"/>
                  </a:lnTo>
                  <a:cubicBezTo>
                    <a:pt x="0" y="51074"/>
                    <a:pt x="7323" y="33394"/>
                    <a:pt x="20359" y="20359"/>
                  </a:cubicBezTo>
                  <a:cubicBezTo>
                    <a:pt x="33394" y="7323"/>
                    <a:pt x="51074" y="0"/>
                    <a:pt x="69509" y="0"/>
                  </a:cubicBezTo>
                  <a:close/>
                </a:path>
              </a:pathLst>
            </a:custGeom>
            <a:solidFill>
              <a:srgbClr val="FAE162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1516817" cy="22456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just">
                <a:lnSpc>
                  <a:spcPts val="979"/>
                </a:lnSpc>
              </a:pPr>
              <a:r>
                <a:rPr lang="en-US" sz="699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2. </a:t>
              </a:r>
              <a:r>
                <a:rPr lang="en-US" sz="699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Что</a:t>
              </a:r>
              <a:r>
                <a:rPr lang="en-US" sz="699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699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является</a:t>
              </a:r>
              <a:r>
                <a:rPr lang="en-US" sz="699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699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съедобным</a:t>
              </a:r>
              <a:r>
                <a:rPr lang="en-US" sz="699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у </a:t>
              </a:r>
              <a:r>
                <a:rPr lang="en-US" sz="699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картофеля</a:t>
              </a:r>
              <a:r>
                <a:rPr lang="en-US" sz="699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: </a:t>
              </a:r>
              <a:r>
                <a:rPr lang="en-US" sz="699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плоды</a:t>
              </a:r>
              <a:r>
                <a:rPr lang="en-US" sz="699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699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или</a:t>
              </a:r>
              <a:r>
                <a:rPr lang="en-US" sz="699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699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клубни</a:t>
              </a:r>
              <a:r>
                <a:rPr lang="en-US" sz="699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? </a:t>
              </a:r>
              <a:r>
                <a:rPr lang="en-US" sz="699" i="1" dirty="0">
                  <a:solidFill>
                    <a:srgbClr val="000000"/>
                  </a:solidFill>
                  <a:latin typeface="Arial" panose="020B0604020202020204" pitchFamily="34" charset="0"/>
                  <a:ea typeface="Arimo Italics"/>
                  <a:cs typeface="Arial" panose="020B0604020202020204" pitchFamily="34" charset="0"/>
                  <a:sym typeface="Arimo Italics"/>
                </a:rPr>
                <a:t>(</a:t>
              </a:r>
              <a:r>
                <a:rPr lang="en-US" sz="699" i="1" dirty="0" err="1">
                  <a:solidFill>
                    <a:srgbClr val="000000"/>
                  </a:solidFill>
                  <a:latin typeface="Arial" panose="020B0604020202020204" pitchFamily="34" charset="0"/>
                  <a:ea typeface="Arimo Italics"/>
                  <a:cs typeface="Arial" panose="020B0604020202020204" pitchFamily="34" charset="0"/>
                  <a:sym typeface="Arimo Italics"/>
                </a:rPr>
                <a:t>Клубни</a:t>
              </a:r>
              <a:r>
                <a:rPr lang="en-US" sz="699" i="1" dirty="0">
                  <a:solidFill>
                    <a:srgbClr val="000000"/>
                  </a:solidFill>
                  <a:latin typeface="Arial" panose="020B0604020202020204" pitchFamily="34" charset="0"/>
                  <a:ea typeface="Arimo Italics"/>
                  <a:cs typeface="Arial" panose="020B0604020202020204" pitchFamily="34" charset="0"/>
                  <a:sym typeface="Arimo Italics"/>
                </a:rPr>
                <a:t>.)</a:t>
              </a:r>
            </a:p>
            <a:p>
              <a:pPr algn="just">
                <a:lnSpc>
                  <a:spcPts val="979"/>
                </a:lnSpc>
              </a:pPr>
              <a:r>
                <a:rPr lang="en-US" sz="699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5. </a:t>
              </a:r>
              <a:r>
                <a:rPr lang="en-US" sz="699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Родина</a:t>
              </a:r>
              <a:r>
                <a:rPr lang="en-US" sz="699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699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картофеля</a:t>
              </a:r>
              <a:r>
                <a:rPr lang="en-US" sz="699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— … </a:t>
              </a:r>
              <a:r>
                <a:rPr lang="en-US" sz="699" i="1" dirty="0">
                  <a:solidFill>
                    <a:srgbClr val="000000"/>
                  </a:solidFill>
                  <a:latin typeface="Arial" panose="020B0604020202020204" pitchFamily="34" charset="0"/>
                  <a:ea typeface="Arimo Italics"/>
                  <a:cs typeface="Arial" panose="020B0604020202020204" pitchFamily="34" charset="0"/>
                  <a:sym typeface="Arimo Italics"/>
                </a:rPr>
                <a:t>(</a:t>
              </a:r>
              <a:r>
                <a:rPr lang="en-US" sz="699" i="1" dirty="0" err="1">
                  <a:solidFill>
                    <a:srgbClr val="000000"/>
                  </a:solidFill>
                  <a:latin typeface="Arial" panose="020B0604020202020204" pitchFamily="34" charset="0"/>
                  <a:ea typeface="Arimo Italics"/>
                  <a:cs typeface="Arial" panose="020B0604020202020204" pitchFamily="34" charset="0"/>
                  <a:sym typeface="Arimo Italics"/>
                </a:rPr>
                <a:t>Южная</a:t>
              </a:r>
              <a:r>
                <a:rPr lang="en-US" sz="699" i="1" dirty="0">
                  <a:solidFill>
                    <a:srgbClr val="000000"/>
                  </a:solidFill>
                  <a:latin typeface="Arial" panose="020B0604020202020204" pitchFamily="34" charset="0"/>
                  <a:ea typeface="Arimo Italics"/>
                  <a:cs typeface="Arial" panose="020B0604020202020204" pitchFamily="34" charset="0"/>
                  <a:sym typeface="Arimo Italics"/>
                </a:rPr>
                <a:t> </a:t>
              </a:r>
              <a:r>
                <a:rPr lang="en-US" sz="699" i="1" dirty="0" err="1">
                  <a:solidFill>
                    <a:srgbClr val="000000"/>
                  </a:solidFill>
                  <a:latin typeface="Arial" panose="020B0604020202020204" pitchFamily="34" charset="0"/>
                  <a:ea typeface="Arimo Italics"/>
                  <a:cs typeface="Arial" panose="020B0604020202020204" pitchFamily="34" charset="0"/>
                  <a:sym typeface="Arimo Italics"/>
                </a:rPr>
                <a:t>Америка</a:t>
              </a:r>
              <a:r>
                <a:rPr lang="en-US" sz="699" i="1" dirty="0">
                  <a:solidFill>
                    <a:srgbClr val="000000"/>
                  </a:solidFill>
                  <a:latin typeface="Arial" panose="020B0604020202020204" pitchFamily="34" charset="0"/>
                  <a:ea typeface="Arimo Italics"/>
                  <a:cs typeface="Arial" panose="020B0604020202020204" pitchFamily="34" charset="0"/>
                  <a:sym typeface="Arimo Italics"/>
                </a:rPr>
                <a:t>.)</a:t>
              </a:r>
            </a:p>
            <a:p>
              <a:pPr algn="just">
                <a:lnSpc>
                  <a:spcPts val="979"/>
                </a:lnSpc>
              </a:pPr>
              <a:r>
                <a:rPr lang="en-US" sz="699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12. </a:t>
              </a:r>
              <a:r>
                <a:rPr lang="en-US" sz="699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Как</a:t>
              </a:r>
              <a:r>
                <a:rPr lang="en-US" sz="699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699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вы</a:t>
              </a:r>
              <a:r>
                <a:rPr lang="en-US" sz="699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699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считаете</a:t>
              </a:r>
              <a:r>
                <a:rPr lang="en-US" sz="699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, </a:t>
              </a:r>
              <a:r>
                <a:rPr lang="en-US" sz="699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картофель</a:t>
              </a:r>
              <a:r>
                <a:rPr lang="en-US" sz="699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— </a:t>
              </a:r>
              <a:r>
                <a:rPr lang="en-US" sz="699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это</a:t>
              </a:r>
              <a:r>
                <a:rPr lang="en-US" sz="699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699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просто</a:t>
              </a:r>
              <a:r>
                <a:rPr lang="en-US" sz="699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699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питательное</a:t>
              </a:r>
              <a:r>
                <a:rPr lang="en-US" sz="699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699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блюдо</a:t>
              </a:r>
              <a:r>
                <a:rPr lang="en-US" sz="699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699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или</a:t>
              </a:r>
              <a:r>
                <a:rPr lang="en-US" sz="699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699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он</a:t>
              </a:r>
              <a:r>
                <a:rPr lang="en-US" sz="699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699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является</a:t>
              </a:r>
              <a:r>
                <a:rPr lang="en-US" sz="699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и </a:t>
              </a:r>
              <a:r>
                <a:rPr lang="en-US" sz="699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ещё</a:t>
              </a:r>
              <a:r>
                <a:rPr lang="en-US" sz="699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699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полезным</a:t>
              </a:r>
              <a:r>
                <a:rPr lang="en-US" sz="699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? </a:t>
              </a:r>
              <a:r>
                <a:rPr lang="en-US" sz="699" i="1" dirty="0">
                  <a:solidFill>
                    <a:srgbClr val="000000"/>
                  </a:solidFill>
                  <a:latin typeface="Arial" panose="020B0604020202020204" pitchFamily="34" charset="0"/>
                  <a:ea typeface="Arimo Italics"/>
                  <a:cs typeface="Arial" panose="020B0604020202020204" pitchFamily="34" charset="0"/>
                  <a:sym typeface="Arimo Italics"/>
                </a:rPr>
                <a:t>(</a:t>
              </a:r>
              <a:r>
                <a:rPr lang="en-US" sz="699" i="1" dirty="0" err="1">
                  <a:solidFill>
                    <a:srgbClr val="000000"/>
                  </a:solidFill>
                  <a:latin typeface="Arial" panose="020B0604020202020204" pitchFamily="34" charset="0"/>
                  <a:ea typeface="Arimo Italics"/>
                  <a:cs typeface="Arial" panose="020B0604020202020204" pitchFamily="34" charset="0"/>
                  <a:sym typeface="Arimo Italics"/>
                </a:rPr>
                <a:t>Это</a:t>
              </a:r>
              <a:r>
                <a:rPr lang="en-US" sz="699" i="1" dirty="0">
                  <a:solidFill>
                    <a:srgbClr val="000000"/>
                  </a:solidFill>
                  <a:latin typeface="Arial" panose="020B0604020202020204" pitchFamily="34" charset="0"/>
                  <a:ea typeface="Arimo Italics"/>
                  <a:cs typeface="Arial" panose="020B0604020202020204" pitchFamily="34" charset="0"/>
                  <a:sym typeface="Arimo Italics"/>
                </a:rPr>
                <a:t> </a:t>
              </a:r>
              <a:r>
                <a:rPr lang="en-US" sz="699" i="1" dirty="0" err="1">
                  <a:solidFill>
                    <a:srgbClr val="000000"/>
                  </a:solidFill>
                  <a:latin typeface="Arial" panose="020B0604020202020204" pitchFamily="34" charset="0"/>
                  <a:ea typeface="Arimo Italics"/>
                  <a:cs typeface="Arial" panose="020B0604020202020204" pitchFamily="34" charset="0"/>
                  <a:sym typeface="Arimo Italics"/>
                </a:rPr>
                <a:t>питательное</a:t>
              </a:r>
              <a:r>
                <a:rPr lang="en-US" sz="699" i="1" dirty="0">
                  <a:solidFill>
                    <a:srgbClr val="000000"/>
                  </a:solidFill>
                  <a:latin typeface="Arial" panose="020B0604020202020204" pitchFamily="34" charset="0"/>
                  <a:ea typeface="Arimo Italics"/>
                  <a:cs typeface="Arial" panose="020B0604020202020204" pitchFamily="34" charset="0"/>
                  <a:sym typeface="Arimo Italics"/>
                </a:rPr>
                <a:t> и </a:t>
              </a:r>
              <a:r>
                <a:rPr lang="en-US" sz="699" i="1" dirty="0" err="1">
                  <a:solidFill>
                    <a:srgbClr val="000000"/>
                  </a:solidFill>
                  <a:latin typeface="Arial" panose="020B0604020202020204" pitchFamily="34" charset="0"/>
                  <a:ea typeface="Arimo Italics"/>
                  <a:cs typeface="Arial" panose="020B0604020202020204" pitchFamily="34" charset="0"/>
                  <a:sym typeface="Arimo Italics"/>
                </a:rPr>
                <a:t>полезное</a:t>
              </a:r>
              <a:r>
                <a:rPr lang="en-US" sz="699" i="1" dirty="0">
                  <a:solidFill>
                    <a:srgbClr val="000000"/>
                  </a:solidFill>
                  <a:latin typeface="Arial" panose="020B0604020202020204" pitchFamily="34" charset="0"/>
                  <a:ea typeface="Arimo Italics"/>
                  <a:cs typeface="Arial" panose="020B0604020202020204" pitchFamily="34" charset="0"/>
                  <a:sym typeface="Arimo Italics"/>
                </a:rPr>
                <a:t> </a:t>
              </a:r>
              <a:r>
                <a:rPr lang="en-US" sz="699" i="1" dirty="0" err="1">
                  <a:solidFill>
                    <a:srgbClr val="000000"/>
                  </a:solidFill>
                  <a:latin typeface="Arial" panose="020B0604020202020204" pitchFamily="34" charset="0"/>
                  <a:ea typeface="Arimo Italics"/>
                  <a:cs typeface="Arial" panose="020B0604020202020204" pitchFamily="34" charset="0"/>
                  <a:sym typeface="Arimo Italics"/>
                </a:rPr>
                <a:t>блюдо</a:t>
              </a:r>
              <a:r>
                <a:rPr lang="en-US" sz="699" i="1" dirty="0">
                  <a:solidFill>
                    <a:srgbClr val="000000"/>
                  </a:solidFill>
                  <a:latin typeface="Arial" panose="020B0604020202020204" pitchFamily="34" charset="0"/>
                  <a:ea typeface="Arimo Italics"/>
                  <a:cs typeface="Arial" panose="020B0604020202020204" pitchFamily="34" charset="0"/>
                  <a:sym typeface="Arimo Italics"/>
                </a:rPr>
                <a:t>.)</a:t>
              </a:r>
            </a:p>
            <a:p>
              <a:pPr algn="just">
                <a:lnSpc>
                  <a:spcPts val="979"/>
                </a:lnSpc>
              </a:pPr>
              <a:r>
                <a:rPr lang="en-US" sz="699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19. В </a:t>
              </a:r>
              <a:r>
                <a:rPr lang="en-US" sz="699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какие</a:t>
              </a:r>
              <a:r>
                <a:rPr lang="en-US" sz="699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699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страны</a:t>
              </a:r>
              <a:r>
                <a:rPr lang="en-US" sz="699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699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поставляется</a:t>
              </a:r>
              <a:r>
                <a:rPr lang="en-US" sz="699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699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белорусский</a:t>
              </a:r>
              <a:r>
                <a:rPr lang="en-US" sz="699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699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картофель</a:t>
              </a:r>
              <a:r>
                <a:rPr lang="en-US" sz="699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? </a:t>
              </a:r>
              <a:r>
                <a:rPr lang="en-US" sz="699" i="1" dirty="0">
                  <a:solidFill>
                    <a:srgbClr val="000000"/>
                  </a:solidFill>
                  <a:latin typeface="Arial" panose="020B0604020202020204" pitchFamily="34" charset="0"/>
                  <a:ea typeface="Arimo Italics"/>
                  <a:cs typeface="Arial" panose="020B0604020202020204" pitchFamily="34" charset="0"/>
                  <a:sym typeface="Arimo Italics"/>
                </a:rPr>
                <a:t>(</a:t>
              </a:r>
              <a:r>
                <a:rPr lang="en-US" sz="699" i="1" dirty="0" err="1">
                  <a:solidFill>
                    <a:srgbClr val="000000"/>
                  </a:solidFill>
                  <a:latin typeface="Arial" panose="020B0604020202020204" pitchFamily="34" charset="0"/>
                  <a:ea typeface="Arimo Italics"/>
                  <a:cs typeface="Arial" panose="020B0604020202020204" pitchFamily="34" charset="0"/>
                  <a:sym typeface="Arimo Italics"/>
                </a:rPr>
                <a:t>Россия</a:t>
              </a:r>
              <a:r>
                <a:rPr lang="en-US" sz="699" i="1" dirty="0">
                  <a:solidFill>
                    <a:srgbClr val="000000"/>
                  </a:solidFill>
                  <a:latin typeface="Arial" panose="020B0604020202020204" pitchFamily="34" charset="0"/>
                  <a:ea typeface="Arimo Italics"/>
                  <a:cs typeface="Arial" panose="020B0604020202020204" pitchFamily="34" charset="0"/>
                  <a:sym typeface="Arimo Italics"/>
                </a:rPr>
                <a:t>, </a:t>
              </a:r>
              <a:r>
                <a:rPr lang="en-US" sz="699" i="1" dirty="0" err="1">
                  <a:solidFill>
                    <a:srgbClr val="000000"/>
                  </a:solidFill>
                  <a:latin typeface="Arial" panose="020B0604020202020204" pitchFamily="34" charset="0"/>
                  <a:ea typeface="Arimo Italics"/>
                  <a:cs typeface="Arial" panose="020B0604020202020204" pitchFamily="34" charset="0"/>
                  <a:sym typeface="Arimo Italics"/>
                </a:rPr>
                <a:t>Казахстан</a:t>
              </a:r>
              <a:r>
                <a:rPr lang="en-US" sz="699" i="1" dirty="0">
                  <a:solidFill>
                    <a:srgbClr val="000000"/>
                  </a:solidFill>
                  <a:latin typeface="Arial" panose="020B0604020202020204" pitchFamily="34" charset="0"/>
                  <a:ea typeface="Arimo Italics"/>
                  <a:cs typeface="Arial" panose="020B0604020202020204" pitchFamily="34" charset="0"/>
                  <a:sym typeface="Arimo Italics"/>
                </a:rPr>
                <a:t>, </a:t>
              </a:r>
              <a:r>
                <a:rPr lang="en-US" sz="699" i="1" dirty="0" err="1">
                  <a:solidFill>
                    <a:srgbClr val="000000"/>
                  </a:solidFill>
                  <a:latin typeface="Arial" panose="020B0604020202020204" pitchFamily="34" charset="0"/>
                  <a:ea typeface="Arimo Italics"/>
                  <a:cs typeface="Arial" panose="020B0604020202020204" pitchFamily="34" charset="0"/>
                  <a:sym typeface="Arimo Italics"/>
                </a:rPr>
                <a:t>Грузия</a:t>
              </a:r>
              <a:r>
                <a:rPr lang="en-US" sz="699" i="1" dirty="0">
                  <a:solidFill>
                    <a:srgbClr val="000000"/>
                  </a:solidFill>
                  <a:latin typeface="Arial" panose="020B0604020202020204" pitchFamily="34" charset="0"/>
                  <a:ea typeface="Arimo Italics"/>
                  <a:cs typeface="Arial" panose="020B0604020202020204" pitchFamily="34" charset="0"/>
                  <a:sym typeface="Arimo Italics"/>
                </a:rPr>
                <a:t>, </a:t>
              </a:r>
              <a:r>
                <a:rPr lang="en-US" sz="699" i="1" dirty="0" err="1">
                  <a:solidFill>
                    <a:srgbClr val="000000"/>
                  </a:solidFill>
                  <a:latin typeface="Arial" panose="020B0604020202020204" pitchFamily="34" charset="0"/>
                  <a:ea typeface="Arimo Italics"/>
                  <a:cs typeface="Arial" panose="020B0604020202020204" pitchFamily="34" charset="0"/>
                  <a:sym typeface="Arimo Italics"/>
                </a:rPr>
                <a:t>Узбекистан</a:t>
              </a:r>
              <a:r>
                <a:rPr lang="en-US" sz="699" i="1" dirty="0">
                  <a:solidFill>
                    <a:srgbClr val="000000"/>
                  </a:solidFill>
                  <a:latin typeface="Arial" panose="020B0604020202020204" pitchFamily="34" charset="0"/>
                  <a:ea typeface="Arimo Italics"/>
                  <a:cs typeface="Arial" panose="020B0604020202020204" pitchFamily="34" charset="0"/>
                  <a:sym typeface="Arimo Italics"/>
                </a:rPr>
                <a:t>.)</a:t>
              </a:r>
            </a:p>
            <a:p>
              <a:pPr algn="just">
                <a:lnSpc>
                  <a:spcPts val="979"/>
                </a:lnSpc>
              </a:pPr>
              <a:r>
                <a:rPr lang="en-US" sz="699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24. </a:t>
              </a:r>
              <a:r>
                <a:rPr lang="en-US" sz="699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Какие</a:t>
              </a:r>
              <a:r>
                <a:rPr lang="en-US" sz="699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699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блюда</a:t>
              </a:r>
              <a:r>
                <a:rPr lang="en-US" sz="699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699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можно</a:t>
              </a:r>
              <a:r>
                <a:rPr lang="en-US" sz="699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699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приготовить</a:t>
              </a:r>
              <a:r>
                <a:rPr lang="en-US" sz="699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699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из</a:t>
              </a:r>
              <a:r>
                <a:rPr lang="en-US" sz="699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699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картофеля</a:t>
              </a:r>
              <a:r>
                <a:rPr lang="en-US" sz="699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? </a:t>
              </a:r>
              <a:r>
                <a:rPr lang="en-US" sz="699" i="1" dirty="0">
                  <a:solidFill>
                    <a:srgbClr val="000000"/>
                  </a:solidFill>
                  <a:latin typeface="Arial" panose="020B0604020202020204" pitchFamily="34" charset="0"/>
                  <a:ea typeface="Arimo Italics"/>
                  <a:cs typeface="Arial" panose="020B0604020202020204" pitchFamily="34" charset="0"/>
                  <a:sym typeface="Arimo Italics"/>
                </a:rPr>
                <a:t>(Драники, </a:t>
              </a:r>
              <a:r>
                <a:rPr lang="en-US" sz="699" i="1" dirty="0" err="1">
                  <a:solidFill>
                    <a:srgbClr val="000000"/>
                  </a:solidFill>
                  <a:latin typeface="Arial" panose="020B0604020202020204" pitchFamily="34" charset="0"/>
                  <a:ea typeface="Arimo Italics"/>
                  <a:cs typeface="Arial" panose="020B0604020202020204" pitchFamily="34" charset="0"/>
                  <a:sym typeface="Arimo Italics"/>
                </a:rPr>
                <a:t>пюре</a:t>
              </a:r>
              <a:r>
                <a:rPr lang="en-US" sz="699" i="1" dirty="0">
                  <a:solidFill>
                    <a:srgbClr val="000000"/>
                  </a:solidFill>
                  <a:latin typeface="Arial" panose="020B0604020202020204" pitchFamily="34" charset="0"/>
                  <a:ea typeface="Arimo Italics"/>
                  <a:cs typeface="Arial" panose="020B0604020202020204" pitchFamily="34" charset="0"/>
                  <a:sym typeface="Arimo Italics"/>
                </a:rPr>
                <a:t>, </a:t>
              </a:r>
              <a:r>
                <a:rPr lang="en-US" sz="699" i="1" dirty="0" err="1">
                  <a:solidFill>
                    <a:srgbClr val="000000"/>
                  </a:solidFill>
                  <a:latin typeface="Arial" panose="020B0604020202020204" pitchFamily="34" charset="0"/>
                  <a:ea typeface="Arimo Italics"/>
                  <a:cs typeface="Arial" panose="020B0604020202020204" pitchFamily="34" charset="0"/>
                  <a:sym typeface="Arimo Italics"/>
                </a:rPr>
                <a:t>клёцки</a:t>
              </a:r>
              <a:r>
                <a:rPr lang="en-US" sz="699" i="1" dirty="0">
                  <a:solidFill>
                    <a:srgbClr val="000000"/>
                  </a:solidFill>
                  <a:latin typeface="Arial" panose="020B0604020202020204" pitchFamily="34" charset="0"/>
                  <a:ea typeface="Arimo Italics"/>
                  <a:cs typeface="Arial" panose="020B0604020202020204" pitchFamily="34" charset="0"/>
                  <a:sym typeface="Arimo Italics"/>
                </a:rPr>
                <a:t>, </a:t>
              </a:r>
              <a:r>
                <a:rPr lang="en-US" sz="699" i="1" dirty="0" err="1">
                  <a:solidFill>
                    <a:srgbClr val="000000"/>
                  </a:solidFill>
                  <a:latin typeface="Arial" panose="020B0604020202020204" pitchFamily="34" charset="0"/>
                  <a:ea typeface="Arimo Italics"/>
                  <a:cs typeface="Arial" panose="020B0604020202020204" pitchFamily="34" charset="0"/>
                  <a:sym typeface="Arimo Italics"/>
                </a:rPr>
                <a:t>рагу</a:t>
              </a:r>
              <a:r>
                <a:rPr lang="en-US" sz="699" i="1" dirty="0">
                  <a:solidFill>
                    <a:srgbClr val="000000"/>
                  </a:solidFill>
                  <a:latin typeface="Arial" panose="020B0604020202020204" pitchFamily="34" charset="0"/>
                  <a:ea typeface="Arimo Italics"/>
                  <a:cs typeface="Arial" panose="020B0604020202020204" pitchFamily="34" charset="0"/>
                  <a:sym typeface="Arimo Italics"/>
                </a:rPr>
                <a:t>, </a:t>
              </a:r>
              <a:r>
                <a:rPr lang="en-US" sz="699" i="1" dirty="0" err="1">
                  <a:solidFill>
                    <a:srgbClr val="000000"/>
                  </a:solidFill>
                  <a:latin typeface="Arial" panose="020B0604020202020204" pitchFamily="34" charset="0"/>
                  <a:ea typeface="Arimo Italics"/>
                  <a:cs typeface="Arial" panose="020B0604020202020204" pitchFamily="34" charset="0"/>
                  <a:sym typeface="Arimo Italics"/>
                </a:rPr>
                <a:t>тушёный</a:t>
              </a:r>
              <a:r>
                <a:rPr lang="en-US" sz="699" i="1" dirty="0">
                  <a:solidFill>
                    <a:srgbClr val="000000"/>
                  </a:solidFill>
                  <a:latin typeface="Arial" panose="020B0604020202020204" pitchFamily="34" charset="0"/>
                  <a:ea typeface="Arimo Italics"/>
                  <a:cs typeface="Arial" panose="020B0604020202020204" pitchFamily="34" charset="0"/>
                  <a:sym typeface="Arimo Italics"/>
                </a:rPr>
                <a:t> </a:t>
              </a:r>
              <a:r>
                <a:rPr lang="en-US" sz="699" i="1" dirty="0" err="1">
                  <a:solidFill>
                    <a:srgbClr val="000000"/>
                  </a:solidFill>
                  <a:latin typeface="Arial" panose="020B0604020202020204" pitchFamily="34" charset="0"/>
                  <a:ea typeface="Arimo Italics"/>
                  <a:cs typeface="Arial" panose="020B0604020202020204" pitchFamily="34" charset="0"/>
                  <a:sym typeface="Arimo Italics"/>
                </a:rPr>
                <a:t>картофель</a:t>
              </a:r>
              <a:r>
                <a:rPr lang="en-US" sz="699" i="1" dirty="0">
                  <a:solidFill>
                    <a:srgbClr val="000000"/>
                  </a:solidFill>
                  <a:latin typeface="Arial" panose="020B0604020202020204" pitchFamily="34" charset="0"/>
                  <a:ea typeface="Arimo Italics"/>
                  <a:cs typeface="Arial" panose="020B0604020202020204" pitchFamily="34" charset="0"/>
                  <a:sym typeface="Arimo Italics"/>
                </a:rPr>
                <a:t>, </a:t>
              </a:r>
              <a:r>
                <a:rPr lang="en-US" sz="699" i="1" dirty="0" err="1" smtClean="0">
                  <a:solidFill>
                    <a:srgbClr val="000000"/>
                  </a:solidFill>
                  <a:latin typeface="Arial" panose="020B0604020202020204" pitchFamily="34" charset="0"/>
                  <a:ea typeface="Arimo Italics"/>
                  <a:cs typeface="Arial" panose="020B0604020202020204" pitchFamily="34" charset="0"/>
                  <a:sym typeface="Arimo Italics"/>
                </a:rPr>
                <a:t>фаршированный</a:t>
              </a:r>
              <a:r>
                <a:rPr lang="ru-RU" sz="699" i="1" dirty="0" smtClean="0">
                  <a:solidFill>
                    <a:srgbClr val="000000"/>
                  </a:solidFill>
                  <a:latin typeface="Arial" panose="020B0604020202020204" pitchFamily="34" charset="0"/>
                  <a:ea typeface="Arimo Italics"/>
                  <a:cs typeface="Arial" panose="020B0604020202020204" pitchFamily="34" charset="0"/>
                  <a:sym typeface="Arimo Italics"/>
                </a:rPr>
                <a:t> </a:t>
              </a:r>
              <a:r>
                <a:rPr lang="en-US" sz="699" i="1" dirty="0" smtClean="0">
                  <a:solidFill>
                    <a:srgbClr val="000000"/>
                  </a:solidFill>
                  <a:latin typeface="Arial" panose="020B0604020202020204" pitchFamily="34" charset="0"/>
                  <a:ea typeface="Arimo Italics"/>
                  <a:cs typeface="Arial" panose="020B0604020202020204" pitchFamily="34" charset="0"/>
                  <a:sym typeface="Arimo Italics"/>
                </a:rPr>
                <a:t>и </a:t>
              </a:r>
              <a:r>
                <a:rPr lang="en-US" sz="699" i="1" dirty="0" err="1">
                  <a:solidFill>
                    <a:srgbClr val="000000"/>
                  </a:solidFill>
                  <a:latin typeface="Arial" panose="020B0604020202020204" pitchFamily="34" charset="0"/>
                  <a:ea typeface="Arimo Italics"/>
                  <a:cs typeface="Arial" panose="020B0604020202020204" pitchFamily="34" charset="0"/>
                  <a:sym typeface="Arimo Italics"/>
                </a:rPr>
                <a:t>др</a:t>
              </a:r>
              <a:r>
                <a:rPr lang="en-US" sz="699" i="1" dirty="0">
                  <a:solidFill>
                    <a:srgbClr val="000000"/>
                  </a:solidFill>
                  <a:latin typeface="Arial" panose="020B0604020202020204" pitchFamily="34" charset="0"/>
                  <a:ea typeface="Arimo Italics"/>
                  <a:cs typeface="Arial" panose="020B0604020202020204" pitchFamily="34" charset="0"/>
                  <a:sym typeface="Arimo Italics"/>
                </a:rPr>
                <a:t>.)</a:t>
              </a:r>
            </a:p>
            <a:p>
              <a:pPr algn="just">
                <a:lnSpc>
                  <a:spcPts val="979"/>
                </a:lnSpc>
              </a:pPr>
              <a:r>
                <a:rPr lang="en-US" sz="699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31. </a:t>
              </a:r>
              <a:r>
                <a:rPr lang="en-US" sz="699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Что</a:t>
              </a:r>
              <a:r>
                <a:rPr lang="en-US" sz="699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699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изготавливают</a:t>
              </a:r>
              <a:r>
                <a:rPr lang="en-US" sz="699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699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из</a:t>
              </a:r>
              <a:r>
                <a:rPr lang="en-US" sz="699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699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картофеля</a:t>
              </a:r>
              <a:r>
                <a:rPr lang="en-US" sz="699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? </a:t>
              </a:r>
              <a:r>
                <a:rPr lang="en-US" sz="699" i="1" dirty="0">
                  <a:solidFill>
                    <a:srgbClr val="000000"/>
                  </a:solidFill>
                  <a:latin typeface="Arial" panose="020B0604020202020204" pitchFamily="34" charset="0"/>
                  <a:ea typeface="Arimo Italics"/>
                  <a:cs typeface="Arial" panose="020B0604020202020204" pitchFamily="34" charset="0"/>
                  <a:sym typeface="Arimo Italics"/>
                </a:rPr>
                <a:t>(</a:t>
              </a:r>
              <a:r>
                <a:rPr lang="en-US" sz="699" i="1" dirty="0" err="1">
                  <a:solidFill>
                    <a:srgbClr val="000000"/>
                  </a:solidFill>
                  <a:latin typeface="Arial" panose="020B0604020202020204" pitchFamily="34" charset="0"/>
                  <a:ea typeface="Arimo Italics"/>
                  <a:cs typeface="Arial" panose="020B0604020202020204" pitchFamily="34" charset="0"/>
                  <a:sym typeface="Arimo Italics"/>
                </a:rPr>
                <a:t>Клей</a:t>
              </a:r>
              <a:r>
                <a:rPr lang="en-US" sz="699" i="1" dirty="0">
                  <a:solidFill>
                    <a:srgbClr val="000000"/>
                  </a:solidFill>
                  <a:latin typeface="Arial" panose="020B0604020202020204" pitchFamily="34" charset="0"/>
                  <a:ea typeface="Arimo Italics"/>
                  <a:cs typeface="Arial" panose="020B0604020202020204" pitchFamily="34" charset="0"/>
                  <a:sym typeface="Arimo Italics"/>
                </a:rPr>
                <a:t>, </a:t>
              </a:r>
              <a:r>
                <a:rPr lang="en-US" sz="699" i="1" dirty="0" err="1">
                  <a:solidFill>
                    <a:srgbClr val="000000"/>
                  </a:solidFill>
                  <a:latin typeface="Arial" panose="020B0604020202020204" pitchFamily="34" charset="0"/>
                  <a:ea typeface="Arimo Italics"/>
                  <a:cs typeface="Arial" panose="020B0604020202020204" pitchFamily="34" charset="0"/>
                  <a:sym typeface="Arimo Italics"/>
                </a:rPr>
                <a:t>крахмал</a:t>
              </a:r>
              <a:r>
                <a:rPr lang="en-US" sz="699" i="1" dirty="0">
                  <a:solidFill>
                    <a:srgbClr val="000000"/>
                  </a:solidFill>
                  <a:latin typeface="Arial" panose="020B0604020202020204" pitchFamily="34" charset="0"/>
                  <a:ea typeface="Arimo Italics"/>
                  <a:cs typeface="Arial" panose="020B0604020202020204" pitchFamily="34" charset="0"/>
                  <a:sym typeface="Arimo Italics"/>
                </a:rPr>
                <a:t>, </a:t>
              </a:r>
              <a:r>
                <a:rPr lang="en-US" sz="699" i="1" dirty="0" err="1">
                  <a:solidFill>
                    <a:srgbClr val="000000"/>
                  </a:solidFill>
                  <a:latin typeface="Arial" panose="020B0604020202020204" pitchFamily="34" charset="0"/>
                  <a:ea typeface="Arimo Italics"/>
                  <a:cs typeface="Arial" panose="020B0604020202020204" pitchFamily="34" charset="0"/>
                  <a:sym typeface="Arimo Italics"/>
                </a:rPr>
                <a:t>спирт</a:t>
              </a:r>
              <a:r>
                <a:rPr lang="en-US" sz="699" i="1" dirty="0">
                  <a:solidFill>
                    <a:srgbClr val="000000"/>
                  </a:solidFill>
                  <a:latin typeface="Arial" panose="020B0604020202020204" pitchFamily="34" charset="0"/>
                  <a:ea typeface="Arimo Italics"/>
                  <a:cs typeface="Arial" panose="020B0604020202020204" pitchFamily="34" charset="0"/>
                  <a:sym typeface="Arimo Italics"/>
                </a:rPr>
                <a:t>, </a:t>
              </a:r>
              <a:r>
                <a:rPr lang="en-US" sz="699" i="1" dirty="0" err="1">
                  <a:solidFill>
                    <a:srgbClr val="000000"/>
                  </a:solidFill>
                  <a:latin typeface="Arial" panose="020B0604020202020204" pitchFamily="34" charset="0"/>
                  <a:ea typeface="Arimo Italics"/>
                  <a:cs typeface="Arial" panose="020B0604020202020204" pitchFamily="34" charset="0"/>
                  <a:sym typeface="Arimo Italics"/>
                </a:rPr>
                <a:t>глюкозу</a:t>
              </a:r>
              <a:r>
                <a:rPr lang="en-US" sz="699" i="1" dirty="0">
                  <a:solidFill>
                    <a:srgbClr val="000000"/>
                  </a:solidFill>
                  <a:latin typeface="Arial" panose="020B0604020202020204" pitchFamily="34" charset="0"/>
                  <a:ea typeface="Arimo Italics"/>
                  <a:cs typeface="Arial" panose="020B0604020202020204" pitchFamily="34" charset="0"/>
                  <a:sym typeface="Arimo Italics"/>
                </a:rPr>
                <a:t>, </a:t>
              </a:r>
              <a:r>
                <a:rPr lang="en-US" sz="699" i="1" dirty="0" err="1">
                  <a:solidFill>
                    <a:srgbClr val="000000"/>
                  </a:solidFill>
                  <a:latin typeface="Arial" panose="020B0604020202020204" pitchFamily="34" charset="0"/>
                  <a:ea typeface="Arimo Italics"/>
                  <a:cs typeface="Arial" panose="020B0604020202020204" pitchFamily="34" charset="0"/>
                  <a:sym typeface="Arimo Italics"/>
                </a:rPr>
                <a:t>лекарства</a:t>
              </a:r>
              <a:r>
                <a:rPr lang="en-US" sz="699" i="1" dirty="0">
                  <a:solidFill>
                    <a:srgbClr val="000000"/>
                  </a:solidFill>
                  <a:latin typeface="Arial" panose="020B0604020202020204" pitchFamily="34" charset="0"/>
                  <a:ea typeface="Arimo Italics"/>
                  <a:cs typeface="Arial" panose="020B0604020202020204" pitchFamily="34" charset="0"/>
                  <a:sym typeface="Arimo Italics"/>
                </a:rPr>
                <a:t>, </a:t>
              </a:r>
              <a:r>
                <a:rPr lang="en-US" sz="699" i="1" dirty="0" err="1">
                  <a:solidFill>
                    <a:srgbClr val="000000"/>
                  </a:solidFill>
                  <a:latin typeface="Arial" panose="020B0604020202020204" pitchFamily="34" charset="0"/>
                  <a:ea typeface="Arimo Italics"/>
                  <a:cs typeface="Arial" panose="020B0604020202020204" pitchFamily="34" charset="0"/>
                  <a:sym typeface="Arimo Italics"/>
                </a:rPr>
                <a:t>сухой</a:t>
              </a:r>
              <a:r>
                <a:rPr lang="en-US" sz="699" i="1" dirty="0">
                  <a:solidFill>
                    <a:srgbClr val="000000"/>
                  </a:solidFill>
                  <a:latin typeface="Arial" panose="020B0604020202020204" pitchFamily="34" charset="0"/>
                  <a:ea typeface="Arimo Italics"/>
                  <a:cs typeface="Arial" panose="020B0604020202020204" pitchFamily="34" charset="0"/>
                  <a:sym typeface="Arimo Italics"/>
                </a:rPr>
                <a:t> </a:t>
              </a:r>
              <a:r>
                <a:rPr lang="en-US" sz="699" i="1" dirty="0" err="1">
                  <a:solidFill>
                    <a:srgbClr val="000000"/>
                  </a:solidFill>
                  <a:latin typeface="Arial" panose="020B0604020202020204" pitchFamily="34" charset="0"/>
                  <a:ea typeface="Arimo Italics"/>
                  <a:cs typeface="Arial" panose="020B0604020202020204" pitchFamily="34" charset="0"/>
                  <a:sym typeface="Arimo Italics"/>
                </a:rPr>
                <a:t>лёд</a:t>
              </a:r>
              <a:r>
                <a:rPr lang="en-US" sz="699" i="1" dirty="0">
                  <a:solidFill>
                    <a:srgbClr val="000000"/>
                  </a:solidFill>
                  <a:latin typeface="Arial" panose="020B0604020202020204" pitchFamily="34" charset="0"/>
                  <a:ea typeface="Arimo Italics"/>
                  <a:cs typeface="Arial" panose="020B0604020202020204" pitchFamily="34" charset="0"/>
                  <a:sym typeface="Arimo Italics"/>
                </a:rPr>
                <a:t>.)</a:t>
              </a:r>
            </a:p>
            <a:p>
              <a:pPr algn="just">
                <a:lnSpc>
                  <a:spcPts val="979"/>
                </a:lnSpc>
              </a:pPr>
              <a:r>
                <a:rPr lang="en-US" sz="699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36. </a:t>
              </a:r>
              <a:r>
                <a:rPr lang="en-US" sz="699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Какие</a:t>
              </a:r>
              <a:r>
                <a:rPr lang="en-US" sz="699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699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ещё</a:t>
              </a:r>
              <a:r>
                <a:rPr lang="en-US" sz="699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699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названия</a:t>
              </a:r>
              <a:r>
                <a:rPr lang="en-US" sz="699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699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картофеля</a:t>
              </a:r>
              <a:r>
                <a:rPr lang="en-US" sz="699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699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тебе</a:t>
              </a:r>
              <a:r>
                <a:rPr lang="en-US" sz="699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699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известны</a:t>
              </a:r>
              <a:r>
                <a:rPr lang="en-US" sz="699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? </a:t>
              </a:r>
              <a:r>
                <a:rPr lang="en-US" sz="699" i="1" dirty="0">
                  <a:solidFill>
                    <a:srgbClr val="000000"/>
                  </a:solidFill>
                  <a:latin typeface="Arial" panose="020B0604020202020204" pitchFamily="34" charset="0"/>
                  <a:ea typeface="Arimo Italics"/>
                  <a:cs typeface="Arial" panose="020B0604020202020204" pitchFamily="34" charset="0"/>
                  <a:sym typeface="Arimo Italics"/>
                </a:rPr>
                <a:t>(</a:t>
              </a:r>
              <a:r>
                <a:rPr lang="en-US" sz="699" i="1" dirty="0" err="1">
                  <a:solidFill>
                    <a:srgbClr val="000000"/>
                  </a:solidFill>
                  <a:latin typeface="Arial" panose="020B0604020202020204" pitchFamily="34" charset="0"/>
                  <a:ea typeface="Arimo Italics"/>
                  <a:cs typeface="Arial" panose="020B0604020202020204" pitchFamily="34" charset="0"/>
                  <a:sym typeface="Arimo Italics"/>
                </a:rPr>
                <a:t>Земляная</a:t>
              </a:r>
              <a:r>
                <a:rPr lang="en-US" sz="699" i="1" dirty="0">
                  <a:solidFill>
                    <a:srgbClr val="000000"/>
                  </a:solidFill>
                  <a:latin typeface="Arial" panose="020B0604020202020204" pitchFamily="34" charset="0"/>
                  <a:ea typeface="Arimo Italics"/>
                  <a:cs typeface="Arial" panose="020B0604020202020204" pitchFamily="34" charset="0"/>
                  <a:sym typeface="Arimo Italics"/>
                </a:rPr>
                <a:t> </a:t>
              </a:r>
              <a:r>
                <a:rPr lang="en-US" sz="699" i="1" dirty="0" err="1">
                  <a:solidFill>
                    <a:srgbClr val="000000"/>
                  </a:solidFill>
                  <a:latin typeface="Arial" panose="020B0604020202020204" pitchFamily="34" charset="0"/>
                  <a:ea typeface="Arimo Italics"/>
                  <a:cs typeface="Arial" panose="020B0604020202020204" pitchFamily="34" charset="0"/>
                  <a:sym typeface="Arimo Italics"/>
                </a:rPr>
                <a:t>груша</a:t>
              </a:r>
              <a:r>
                <a:rPr lang="en-US" sz="699" i="1" dirty="0">
                  <a:solidFill>
                    <a:srgbClr val="000000"/>
                  </a:solidFill>
                  <a:latin typeface="Arial" panose="020B0604020202020204" pitchFamily="34" charset="0"/>
                  <a:ea typeface="Arimo Italics"/>
                  <a:cs typeface="Arial" panose="020B0604020202020204" pitchFamily="34" charset="0"/>
                  <a:sym typeface="Arimo Italics"/>
                </a:rPr>
                <a:t>, </a:t>
              </a:r>
              <a:r>
                <a:rPr lang="en-US" sz="699" i="1" dirty="0" err="1">
                  <a:solidFill>
                    <a:srgbClr val="000000"/>
                  </a:solidFill>
                  <a:latin typeface="Arial" panose="020B0604020202020204" pitchFamily="34" charset="0"/>
                  <a:ea typeface="Arimo Italics"/>
                  <a:cs typeface="Arial" panose="020B0604020202020204" pitchFamily="34" charset="0"/>
                  <a:sym typeface="Arimo Italics"/>
                </a:rPr>
                <a:t>земляное</a:t>
              </a:r>
              <a:r>
                <a:rPr lang="en-US" sz="699" i="1" dirty="0">
                  <a:solidFill>
                    <a:srgbClr val="000000"/>
                  </a:solidFill>
                  <a:latin typeface="Arial" panose="020B0604020202020204" pitchFamily="34" charset="0"/>
                  <a:ea typeface="Arimo Italics"/>
                  <a:cs typeface="Arial" panose="020B0604020202020204" pitchFamily="34" charset="0"/>
                  <a:sym typeface="Arimo Italics"/>
                </a:rPr>
                <a:t> </a:t>
              </a:r>
              <a:r>
                <a:rPr lang="en-US" sz="699" i="1" dirty="0" err="1">
                  <a:solidFill>
                    <a:srgbClr val="000000"/>
                  </a:solidFill>
                  <a:latin typeface="Arial" panose="020B0604020202020204" pitchFamily="34" charset="0"/>
                  <a:ea typeface="Arimo Italics"/>
                  <a:cs typeface="Arial" panose="020B0604020202020204" pitchFamily="34" charset="0"/>
                  <a:sym typeface="Arimo Italics"/>
                </a:rPr>
                <a:t>яблоко</a:t>
              </a:r>
              <a:r>
                <a:rPr lang="en-US" sz="699" i="1" dirty="0">
                  <a:solidFill>
                    <a:srgbClr val="000000"/>
                  </a:solidFill>
                  <a:latin typeface="Arial" panose="020B0604020202020204" pitchFamily="34" charset="0"/>
                  <a:ea typeface="Arimo Italics"/>
                  <a:cs typeface="Arial" panose="020B0604020202020204" pitchFamily="34" charset="0"/>
                  <a:sym typeface="Arimo Italics"/>
                </a:rPr>
                <a:t>, </a:t>
              </a:r>
              <a:r>
                <a:rPr lang="en-US" sz="699" i="1" dirty="0" err="1">
                  <a:solidFill>
                    <a:srgbClr val="000000"/>
                  </a:solidFill>
                  <a:latin typeface="Arial" panose="020B0604020202020204" pitchFamily="34" charset="0"/>
                  <a:ea typeface="Arimo Italics"/>
                  <a:cs typeface="Arial" panose="020B0604020202020204" pitchFamily="34" charset="0"/>
                  <a:sym typeface="Arimo Italics"/>
                </a:rPr>
                <a:t>потейтос</a:t>
              </a:r>
              <a:r>
                <a:rPr lang="en-US" sz="699" i="1" dirty="0">
                  <a:solidFill>
                    <a:srgbClr val="000000"/>
                  </a:solidFill>
                  <a:latin typeface="Arial" panose="020B0604020202020204" pitchFamily="34" charset="0"/>
                  <a:ea typeface="Arimo Italics"/>
                  <a:cs typeface="Arial" panose="020B0604020202020204" pitchFamily="34" charset="0"/>
                  <a:sym typeface="Arimo Italics"/>
                </a:rPr>
                <a:t>, </a:t>
              </a:r>
              <a:r>
                <a:rPr lang="en-US" sz="699" i="1" dirty="0" err="1">
                  <a:solidFill>
                    <a:srgbClr val="000000"/>
                  </a:solidFill>
                  <a:latin typeface="Arial" panose="020B0604020202020204" pitchFamily="34" charset="0"/>
                  <a:ea typeface="Arimo Italics"/>
                  <a:cs typeface="Arial" panose="020B0604020202020204" pitchFamily="34" charset="0"/>
                  <a:sym typeface="Arimo Italics"/>
                </a:rPr>
                <a:t>тартуфель</a:t>
              </a:r>
              <a:r>
                <a:rPr lang="en-US" sz="699" i="1" dirty="0">
                  <a:solidFill>
                    <a:srgbClr val="000000"/>
                  </a:solidFill>
                  <a:latin typeface="Arial" panose="020B0604020202020204" pitchFamily="34" charset="0"/>
                  <a:ea typeface="Arimo Italics"/>
                  <a:cs typeface="Arial" panose="020B0604020202020204" pitchFamily="34" charset="0"/>
                  <a:sym typeface="Arimo Italics"/>
                </a:rPr>
                <a:t>, </a:t>
              </a:r>
              <a:r>
                <a:rPr lang="en-US" sz="699" i="1" dirty="0" err="1">
                  <a:solidFill>
                    <a:srgbClr val="000000"/>
                  </a:solidFill>
                  <a:latin typeface="Arial" panose="020B0604020202020204" pitchFamily="34" charset="0"/>
                  <a:ea typeface="Arimo Italics"/>
                  <a:cs typeface="Arial" panose="020B0604020202020204" pitchFamily="34" charset="0"/>
                  <a:sym typeface="Arimo Italics"/>
                </a:rPr>
                <a:t>картуфель</a:t>
              </a:r>
              <a:r>
                <a:rPr lang="en-US" sz="699" i="1" dirty="0">
                  <a:solidFill>
                    <a:srgbClr val="000000"/>
                  </a:solidFill>
                  <a:latin typeface="Arial" panose="020B0604020202020204" pitchFamily="34" charset="0"/>
                  <a:ea typeface="Arimo Italics"/>
                  <a:cs typeface="Arial" panose="020B0604020202020204" pitchFamily="34" charset="0"/>
                  <a:sym typeface="Arimo Italics"/>
                </a:rPr>
                <a:t>, </a:t>
              </a:r>
              <a:r>
                <a:rPr lang="en-US" sz="699" i="1" dirty="0" err="1">
                  <a:solidFill>
                    <a:srgbClr val="000000"/>
                  </a:solidFill>
                  <a:latin typeface="Arial" panose="020B0604020202020204" pitchFamily="34" charset="0"/>
                  <a:ea typeface="Arimo Italics"/>
                  <a:cs typeface="Arial" panose="020B0604020202020204" pitchFamily="34" charset="0"/>
                  <a:sym typeface="Arimo Italics"/>
                </a:rPr>
                <a:t>картоха</a:t>
              </a:r>
              <a:r>
                <a:rPr lang="en-US" sz="699" i="1" dirty="0">
                  <a:solidFill>
                    <a:srgbClr val="000000"/>
                  </a:solidFill>
                  <a:latin typeface="Arial" panose="020B0604020202020204" pitchFamily="34" charset="0"/>
                  <a:ea typeface="Arimo Italics"/>
                  <a:cs typeface="Arial" panose="020B0604020202020204" pitchFamily="34" charset="0"/>
                  <a:sym typeface="Arimo Italics"/>
                </a:rPr>
                <a:t>, </a:t>
              </a:r>
              <a:r>
                <a:rPr lang="en-US" sz="699" i="1" dirty="0" err="1">
                  <a:solidFill>
                    <a:srgbClr val="000000"/>
                  </a:solidFill>
                  <a:latin typeface="Arial" panose="020B0604020202020204" pitchFamily="34" charset="0"/>
                  <a:ea typeface="Arimo Italics"/>
                  <a:cs typeface="Arial" panose="020B0604020202020204" pitchFamily="34" charset="0"/>
                  <a:sym typeface="Arimo Italics"/>
                </a:rPr>
                <a:t>картофля</a:t>
              </a:r>
              <a:r>
                <a:rPr lang="en-US" sz="699" i="1" dirty="0">
                  <a:solidFill>
                    <a:srgbClr val="000000"/>
                  </a:solidFill>
                  <a:latin typeface="Arial" panose="020B0604020202020204" pitchFamily="34" charset="0"/>
                  <a:ea typeface="Arimo Italics"/>
                  <a:cs typeface="Arial" panose="020B0604020202020204" pitchFamily="34" charset="0"/>
                  <a:sym typeface="Arimo Italics"/>
                </a:rPr>
                <a:t>, </a:t>
              </a:r>
              <a:r>
                <a:rPr lang="en-US" sz="699" i="1" dirty="0" err="1">
                  <a:solidFill>
                    <a:srgbClr val="000000"/>
                  </a:solidFill>
                  <a:latin typeface="Arial" panose="020B0604020202020204" pitchFamily="34" charset="0"/>
                  <a:ea typeface="Arimo Italics"/>
                  <a:cs typeface="Arial" panose="020B0604020202020204" pitchFamily="34" charset="0"/>
                  <a:sym typeface="Arimo Italics"/>
                </a:rPr>
                <a:t>картохля</a:t>
              </a:r>
              <a:r>
                <a:rPr lang="en-US" sz="699" i="1" dirty="0">
                  <a:solidFill>
                    <a:srgbClr val="000000"/>
                  </a:solidFill>
                  <a:latin typeface="Arial" panose="020B0604020202020204" pitchFamily="34" charset="0"/>
                  <a:ea typeface="Arimo Italics"/>
                  <a:cs typeface="Arial" panose="020B0604020202020204" pitchFamily="34" charset="0"/>
                  <a:sym typeface="Arimo Italics"/>
                </a:rPr>
                <a:t>, </a:t>
              </a:r>
              <a:r>
                <a:rPr lang="en-US" sz="699" i="1" dirty="0" err="1">
                  <a:solidFill>
                    <a:srgbClr val="000000"/>
                  </a:solidFill>
                  <a:latin typeface="Arial" panose="020B0604020202020204" pitchFamily="34" charset="0"/>
                  <a:ea typeface="Arimo Italics"/>
                  <a:cs typeface="Arial" panose="020B0604020202020204" pitchFamily="34" charset="0"/>
                  <a:sym typeface="Arimo Italics"/>
                </a:rPr>
                <a:t>бараболя</a:t>
              </a:r>
              <a:r>
                <a:rPr lang="en-US" sz="699" i="1" dirty="0">
                  <a:solidFill>
                    <a:srgbClr val="000000"/>
                  </a:solidFill>
                  <a:latin typeface="Arial" panose="020B0604020202020204" pitchFamily="34" charset="0"/>
                  <a:ea typeface="Arimo Italics"/>
                  <a:cs typeface="Arial" panose="020B0604020202020204" pitchFamily="34" charset="0"/>
                  <a:sym typeface="Arimo Italics"/>
                </a:rPr>
                <a:t>, </a:t>
              </a:r>
              <a:r>
                <a:rPr lang="en-US" sz="699" i="1" dirty="0" err="1">
                  <a:solidFill>
                    <a:srgbClr val="000000"/>
                  </a:solidFill>
                  <a:latin typeface="Arial" panose="020B0604020202020204" pitchFamily="34" charset="0"/>
                  <a:ea typeface="Arimo Italics"/>
                  <a:cs typeface="Arial" panose="020B0604020202020204" pitchFamily="34" charset="0"/>
                  <a:sym typeface="Arimo Italics"/>
                </a:rPr>
                <a:t>барабошка</a:t>
              </a:r>
              <a:r>
                <a:rPr lang="en-US" sz="699" i="1" dirty="0">
                  <a:solidFill>
                    <a:srgbClr val="000000"/>
                  </a:solidFill>
                  <a:latin typeface="Arial" panose="020B0604020202020204" pitchFamily="34" charset="0"/>
                  <a:ea typeface="Arimo Italics"/>
                  <a:cs typeface="Arial" panose="020B0604020202020204" pitchFamily="34" charset="0"/>
                  <a:sym typeface="Arimo Italics"/>
                </a:rPr>
                <a:t>, </a:t>
              </a:r>
              <a:r>
                <a:rPr lang="en-US" sz="699" i="1" dirty="0" err="1">
                  <a:solidFill>
                    <a:srgbClr val="000000"/>
                  </a:solidFill>
                  <a:latin typeface="Arial" panose="020B0604020202020204" pitchFamily="34" charset="0"/>
                  <a:ea typeface="Arimo Italics"/>
                  <a:cs typeface="Arial" panose="020B0604020202020204" pitchFamily="34" charset="0"/>
                  <a:sym typeface="Arimo Italics"/>
                </a:rPr>
                <a:t>чёртово</a:t>
              </a:r>
              <a:r>
                <a:rPr lang="en-US" sz="699" i="1" dirty="0">
                  <a:solidFill>
                    <a:srgbClr val="000000"/>
                  </a:solidFill>
                  <a:latin typeface="Arial" panose="020B0604020202020204" pitchFamily="34" charset="0"/>
                  <a:ea typeface="Arimo Italics"/>
                  <a:cs typeface="Arial" panose="020B0604020202020204" pitchFamily="34" charset="0"/>
                  <a:sym typeface="Arimo Italics"/>
                </a:rPr>
                <a:t> </a:t>
              </a:r>
              <a:r>
                <a:rPr lang="en-US" sz="699" i="1" dirty="0" err="1">
                  <a:solidFill>
                    <a:srgbClr val="000000"/>
                  </a:solidFill>
                  <a:latin typeface="Arial" panose="020B0604020202020204" pitchFamily="34" charset="0"/>
                  <a:ea typeface="Arimo Italics"/>
                  <a:cs typeface="Arial" panose="020B0604020202020204" pitchFamily="34" charset="0"/>
                  <a:sym typeface="Arimo Italics"/>
                </a:rPr>
                <a:t>яблоко</a:t>
              </a:r>
              <a:r>
                <a:rPr lang="en-US" sz="699" i="1" dirty="0">
                  <a:solidFill>
                    <a:srgbClr val="000000"/>
                  </a:solidFill>
                  <a:latin typeface="Arial" panose="020B0604020202020204" pitchFamily="34" charset="0"/>
                  <a:ea typeface="Arimo Italics"/>
                  <a:cs typeface="Arial" panose="020B0604020202020204" pitchFamily="34" charset="0"/>
                  <a:sym typeface="Arimo Italics"/>
                </a:rPr>
                <a:t>, </a:t>
              </a:r>
              <a:r>
                <a:rPr lang="en-US" sz="699" i="1" dirty="0" err="1">
                  <a:solidFill>
                    <a:srgbClr val="000000"/>
                  </a:solidFill>
                  <a:latin typeface="Arial" panose="020B0604020202020204" pitchFamily="34" charset="0"/>
                  <a:ea typeface="Arimo Italics"/>
                  <a:cs typeface="Arial" panose="020B0604020202020204" pitchFamily="34" charset="0"/>
                  <a:sym typeface="Arimo Italics"/>
                </a:rPr>
                <a:t>бульба</a:t>
              </a:r>
              <a:r>
                <a:rPr lang="en-US" sz="699" i="1" dirty="0">
                  <a:solidFill>
                    <a:srgbClr val="000000"/>
                  </a:solidFill>
                  <a:latin typeface="Arial" panose="020B0604020202020204" pitchFamily="34" charset="0"/>
                  <a:ea typeface="Arimo Italics"/>
                  <a:cs typeface="Arial" panose="020B0604020202020204" pitchFamily="34" charset="0"/>
                  <a:sym typeface="Arimo Italics"/>
                </a:rPr>
                <a:t>.)</a:t>
              </a:r>
            </a:p>
            <a:p>
              <a:pPr algn="just">
                <a:lnSpc>
                  <a:spcPts val="979"/>
                </a:lnSpc>
              </a:pPr>
              <a:r>
                <a:rPr lang="en-US" sz="699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39. </a:t>
              </a:r>
              <a:r>
                <a:rPr lang="en-US" sz="699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Продолжи</a:t>
              </a:r>
              <a:r>
                <a:rPr lang="en-US" sz="699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699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пословицу</a:t>
              </a:r>
              <a:r>
                <a:rPr lang="en-US" sz="699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:</a:t>
              </a:r>
            </a:p>
            <a:p>
              <a:pPr algn="just">
                <a:lnSpc>
                  <a:spcPts val="979"/>
                </a:lnSpc>
              </a:pPr>
              <a:r>
                <a:rPr lang="en-US" sz="699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Картошка</a:t>
              </a:r>
              <a:r>
                <a:rPr lang="en-US" sz="699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699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да</a:t>
              </a:r>
              <a:r>
                <a:rPr lang="en-US" sz="699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</a:t>
              </a:r>
              <a:r>
                <a:rPr lang="en-US" sz="699" dirty="0" err="1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каша</a:t>
              </a:r>
              <a:r>
                <a:rPr lang="en-US" sz="699" dirty="0">
                  <a:solidFill>
                    <a:srgbClr val="000000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 — … </a:t>
              </a:r>
              <a:r>
                <a:rPr lang="en-US" sz="699" i="1" dirty="0">
                  <a:solidFill>
                    <a:srgbClr val="000000"/>
                  </a:solidFill>
                  <a:latin typeface="Arial" panose="020B0604020202020204" pitchFamily="34" charset="0"/>
                  <a:ea typeface="Arimo Italics"/>
                  <a:cs typeface="Arial" panose="020B0604020202020204" pitchFamily="34" charset="0"/>
                  <a:sym typeface="Arimo Italics"/>
                </a:rPr>
                <a:t>(</a:t>
              </a:r>
              <a:r>
                <a:rPr lang="en-US" sz="699" i="1" dirty="0" err="1">
                  <a:solidFill>
                    <a:srgbClr val="000000"/>
                  </a:solidFill>
                  <a:latin typeface="Arial" panose="020B0604020202020204" pitchFamily="34" charset="0"/>
                  <a:ea typeface="Arimo Italics"/>
                  <a:cs typeface="Arial" panose="020B0604020202020204" pitchFamily="34" charset="0"/>
                  <a:sym typeface="Arimo Italics"/>
                </a:rPr>
                <a:t>еда</a:t>
              </a:r>
              <a:r>
                <a:rPr lang="en-US" sz="699" i="1" dirty="0">
                  <a:solidFill>
                    <a:srgbClr val="000000"/>
                  </a:solidFill>
                  <a:latin typeface="Arial" panose="020B0604020202020204" pitchFamily="34" charset="0"/>
                  <a:ea typeface="Arimo Italics"/>
                  <a:cs typeface="Arial" panose="020B0604020202020204" pitchFamily="34" charset="0"/>
                  <a:sym typeface="Arimo Italics"/>
                </a:rPr>
                <a:t> </a:t>
              </a:r>
              <a:r>
                <a:rPr lang="en-US" sz="699" i="1" dirty="0" err="1">
                  <a:solidFill>
                    <a:srgbClr val="000000"/>
                  </a:solidFill>
                  <a:latin typeface="Arial" panose="020B0604020202020204" pitchFamily="34" charset="0"/>
                  <a:ea typeface="Arimo Italics"/>
                  <a:cs typeface="Arial" panose="020B0604020202020204" pitchFamily="34" charset="0"/>
                  <a:sym typeface="Arimo Italics"/>
                </a:rPr>
                <a:t>наша</a:t>
              </a:r>
              <a:r>
                <a:rPr lang="en-US" sz="699" i="1" dirty="0">
                  <a:solidFill>
                    <a:srgbClr val="000000"/>
                  </a:solidFill>
                  <a:latin typeface="Arial" panose="020B0604020202020204" pitchFamily="34" charset="0"/>
                  <a:ea typeface="Arimo Italics"/>
                  <a:cs typeface="Arial" panose="020B0604020202020204" pitchFamily="34" charset="0"/>
                  <a:sym typeface="Arimo Italics"/>
                </a:rPr>
                <a:t>.)</a:t>
              </a:r>
            </a:p>
          </p:txBody>
        </p:sp>
      </p:grpSp>
      <p:sp>
        <p:nvSpPr>
          <p:cNvPr id="9" name="Freeform 9"/>
          <p:cNvSpPr/>
          <p:nvPr/>
        </p:nvSpPr>
        <p:spPr>
          <a:xfrm>
            <a:off x="355629" y="2952750"/>
            <a:ext cx="177736" cy="227084"/>
          </a:xfrm>
          <a:custGeom>
            <a:avLst/>
            <a:gdLst/>
            <a:ahLst/>
            <a:cxnLst/>
            <a:rect l="l" t="t" r="r" b="b"/>
            <a:pathLst>
              <a:path w="177736" h="227084">
                <a:moveTo>
                  <a:pt x="0" y="0"/>
                </a:moveTo>
                <a:lnTo>
                  <a:pt x="177736" y="0"/>
                </a:lnTo>
                <a:lnTo>
                  <a:pt x="177736" y="227084"/>
                </a:lnTo>
                <a:lnTo>
                  <a:pt x="0" y="2270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533" r="-18655" b="-5810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55629" y="3257550"/>
            <a:ext cx="177736" cy="222883"/>
          </a:xfrm>
          <a:custGeom>
            <a:avLst/>
            <a:gdLst/>
            <a:ahLst/>
            <a:cxnLst/>
            <a:rect l="l" t="t" r="r" b="b"/>
            <a:pathLst>
              <a:path w="177736" h="222883">
                <a:moveTo>
                  <a:pt x="0" y="0"/>
                </a:moveTo>
                <a:lnTo>
                  <a:pt x="177736" y="0"/>
                </a:lnTo>
                <a:lnTo>
                  <a:pt x="177736" y="222883"/>
                </a:lnTo>
                <a:lnTo>
                  <a:pt x="0" y="2228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7322" t="-6857" r="-22351" b="-12497"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374254" y="1985322"/>
            <a:ext cx="175570" cy="168022"/>
            <a:chOff x="0" y="0"/>
            <a:chExt cx="1005641" cy="96240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005641" cy="962402"/>
            </a:xfrm>
            <a:custGeom>
              <a:avLst/>
              <a:gdLst/>
              <a:ahLst/>
              <a:cxnLst/>
              <a:rect l="l" t="t" r="r" b="b"/>
              <a:pathLst>
                <a:path w="1005641" h="962402">
                  <a:moveTo>
                    <a:pt x="502820" y="0"/>
                  </a:moveTo>
                  <a:cubicBezTo>
                    <a:pt x="225120" y="0"/>
                    <a:pt x="0" y="215441"/>
                    <a:pt x="0" y="481201"/>
                  </a:cubicBezTo>
                  <a:cubicBezTo>
                    <a:pt x="0" y="746961"/>
                    <a:pt x="225120" y="962402"/>
                    <a:pt x="502820" y="962402"/>
                  </a:cubicBezTo>
                  <a:cubicBezTo>
                    <a:pt x="780521" y="962402"/>
                    <a:pt x="1005641" y="746961"/>
                    <a:pt x="1005641" y="481201"/>
                  </a:cubicBezTo>
                  <a:cubicBezTo>
                    <a:pt x="1005641" y="215441"/>
                    <a:pt x="780521" y="0"/>
                    <a:pt x="5028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94279" y="61650"/>
              <a:ext cx="817083" cy="8105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840"/>
                </a:lnSpc>
              </a:pPr>
              <a:r>
                <a:rPr lang="en-US" sz="600" dirty="0">
                  <a:solidFill>
                    <a:srgbClr val="000000"/>
                  </a:solidFill>
                  <a:latin typeface="Arial Black" panose="020B0A04020102020204" pitchFamily="34" charset="0"/>
                  <a:ea typeface="Squartiqa"/>
                  <a:cs typeface="Squartiqa"/>
                  <a:sym typeface="Squartiqa"/>
                </a:rPr>
                <a:t>?</a:t>
              </a:r>
            </a:p>
          </p:txBody>
        </p:sp>
      </p:grp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28" t="25648" r="1429" b="22064"/>
          <a:stretch/>
        </p:blipFill>
        <p:spPr>
          <a:xfrm>
            <a:off x="521662" y="154448"/>
            <a:ext cx="2133524" cy="29322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23" b="21258"/>
          <a:stretch/>
        </p:blipFill>
        <p:spPr>
          <a:xfrm>
            <a:off x="3270101" y="165559"/>
            <a:ext cx="1481206" cy="2710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827</Words>
  <Application>Microsoft Office PowerPoint</Application>
  <PresentationFormat>Произвольный</PresentationFormat>
  <Paragraphs>128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3" baseType="lpstr">
      <vt:lpstr>Arial</vt:lpstr>
      <vt:lpstr>Calibri</vt:lpstr>
      <vt:lpstr>Arimo Bold</vt:lpstr>
      <vt:lpstr>Horizon</vt:lpstr>
      <vt:lpstr>Times New Roman</vt:lpstr>
      <vt:lpstr>Arimo</vt:lpstr>
      <vt:lpstr>Arimo Italics</vt:lpstr>
      <vt:lpstr>Open Sans</vt:lpstr>
      <vt:lpstr>Squartiqa</vt:lpstr>
      <vt:lpstr>Arial Black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Картошка++</dc:title>
  <dc:creator>Пользователь</dc:creator>
  <cp:lastModifiedBy>Яна Капуста</cp:lastModifiedBy>
  <cp:revision>9</cp:revision>
  <dcterms:created xsi:type="dcterms:W3CDTF">2006-08-16T00:00:00Z</dcterms:created>
  <dcterms:modified xsi:type="dcterms:W3CDTF">2025-01-23T09:16:10Z</dcterms:modified>
  <dc:identifier>DAF8g109rKg</dc:identifier>
</cp:coreProperties>
</file>