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4"/>
  </p:sldMasterIdLst>
  <p:notesMasterIdLst>
    <p:notesMasterId r:id="rId33"/>
  </p:notesMasterIdLst>
  <p:handoutMasterIdLst>
    <p:handoutMasterId r:id="rId34"/>
  </p:handoutMasterIdLst>
  <p:sldIdLst>
    <p:sldId id="263" r:id="rId5"/>
    <p:sldId id="350" r:id="rId6"/>
    <p:sldId id="358" r:id="rId7"/>
    <p:sldId id="359" r:id="rId8"/>
    <p:sldId id="360" r:id="rId9"/>
    <p:sldId id="307" r:id="rId10"/>
    <p:sldId id="362" r:id="rId11"/>
    <p:sldId id="361" r:id="rId12"/>
    <p:sldId id="375" r:id="rId13"/>
    <p:sldId id="308" r:id="rId14"/>
    <p:sldId id="328" r:id="rId15"/>
    <p:sldId id="363" r:id="rId16"/>
    <p:sldId id="364" r:id="rId17"/>
    <p:sldId id="365" r:id="rId18"/>
    <p:sldId id="329" r:id="rId19"/>
    <p:sldId id="366" r:id="rId20"/>
    <p:sldId id="341" r:id="rId21"/>
    <p:sldId id="367" r:id="rId22"/>
    <p:sldId id="368" r:id="rId23"/>
    <p:sldId id="369" r:id="rId24"/>
    <p:sldId id="370" r:id="rId25"/>
    <p:sldId id="371" r:id="rId26"/>
    <p:sldId id="372" r:id="rId27"/>
    <p:sldId id="373" r:id="rId28"/>
    <p:sldId id="346" r:id="rId29"/>
    <p:sldId id="325" r:id="rId30"/>
    <p:sldId id="374" r:id="rId31"/>
    <p:sldId id="326" r:id="rId32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0E9F2"/>
    <a:srgbClr val="FDF1F6"/>
    <a:srgbClr val="FADFEB"/>
    <a:srgbClr val="DEF3F8"/>
    <a:srgbClr val="F2FCEA"/>
    <a:srgbClr val="77A9D2"/>
    <a:srgbClr val="FF6965"/>
    <a:srgbClr val="52D0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88" autoAdjust="0"/>
    <p:restoredTop sz="94660"/>
  </p:normalViewPr>
  <p:slideViewPr>
    <p:cSldViewPr snapToGrid="0">
      <p:cViewPr>
        <p:scale>
          <a:sx n="75" d="100"/>
          <a:sy n="75" d="100"/>
        </p:scale>
        <p:origin x="-41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6" d="100"/>
        <a:sy n="46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379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E050DBA-7A9E-4F72-9172-2CB8FFF8E01D}" type="datetimeFigureOut">
              <a:rPr lang="ru-RU"/>
              <a:pPr>
                <a:defRPr/>
              </a:pPr>
              <a:t>22.10.2024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AD74C6E-AFFE-4C0F-B207-205D08AE23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94190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3CAA086-28D0-4255-900C-BF232F9359B3}" type="datetimeFigureOut">
              <a:rPr lang="ru-RU"/>
              <a:pPr>
                <a:defRPr/>
              </a:pPr>
              <a:t>22.10.2024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7F89625-D00C-41F6-9195-847B6D4804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97176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AD2A210-1766-407F-AAE7-AED904702AAF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0192E0C-B3C8-4D25-AE03-B30B3A951C9C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C1DFF74-C11C-43B5-AE8C-F3FFAC358C6E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91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D1D42EA-0400-49A8-B2B5-F84248A47848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01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F52F00E-CEBD-4016-A02A-17A26744D874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A8D272C-4996-426A-BCE6-A6E0643997A5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22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6D728FB-E2F0-4169-933E-18883B2C897E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32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8C15713-CBDC-4865-8C1B-36D248CDAE63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42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4967DDE-6599-4821-BFC9-536795C15CA9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53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1C5BB60-2ADA-499C-BE1A-965257B671E1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63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55AC7B3-347B-47DB-9C41-A91F84C7D007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D5AAE02-12A7-4474-804B-982101C3BC2D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73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6D55C1C-FD65-43FE-A7AF-D2926BE73780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83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1731041-6254-44ED-955E-B302A2415E1E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7C8C3C0-0523-4B74-96A5-4A6EFC9BF6E8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604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8ADB21D-DEDA-4E22-8274-7A8B557085C2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614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EA8D5F7-9A47-496C-9386-C338C8FF5E35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624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214F7F2-78F6-4180-982B-1A281147928C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634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7A684F0-B3BE-47BA-A572-59EEB1055DD5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645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FCA03F1-177A-475C-A8B1-E5E254D9B4C3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655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40C0948-7358-467F-B523-D396001289DB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273EC7E-1733-46F3-A428-3FC85103ECBA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294D638-099E-439A-8DAF-D3B06A250C26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C0B7D27-7B05-4018-B5A4-2993769E037C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1702124-CE6A-4910-8347-51A8F5985A65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0782DB2-7E00-42F1-BA23-BFD09102C9DE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6E8880E-9066-46BC-9211-8211B82CFDAA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60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75A471F-A897-48B0-80BE-438C7BA508FA}" type="slidenum">
              <a:rPr lang="ru-RU" alt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wmf"/><Relationship Id="rId16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18.png"/><Relationship Id="rId16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19.png"/><Relationship Id="rId1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21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21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21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6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25.png"/><Relationship Id="rId10" Type="http://schemas.openxmlformats.org/officeDocument/2006/relationships/image" Target="../media/image11.png"/><Relationship Id="rId4" Type="http://schemas.openxmlformats.org/officeDocument/2006/relationships/image" Target="../media/image21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150" y="3113088"/>
            <a:ext cx="682625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525" y="617538"/>
            <a:ext cx="5048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950" y="4843463"/>
            <a:ext cx="1227138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0500" y="144463"/>
            <a:ext cx="542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5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1975" y="5334000"/>
            <a:ext cx="619125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6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6263" y="793750"/>
            <a:ext cx="504825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7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938" y="3236913"/>
            <a:ext cx="506412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8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2813" y="3532188"/>
            <a:ext cx="1838325" cy="134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9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1849438"/>
            <a:ext cx="608012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0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9138" y="2011363"/>
            <a:ext cx="714375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463" y="5065713"/>
            <a:ext cx="10382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2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88" y="271463"/>
            <a:ext cx="1858962" cy="131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13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1975" y="842963"/>
            <a:ext cx="57626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Рисунок 14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138" y="422275"/>
            <a:ext cx="1363662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Рисунок 1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3" y="3035300"/>
            <a:ext cx="3190875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06992" y="1801368"/>
            <a:ext cx="9144000" cy="1271668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15012" y="4566542"/>
            <a:ext cx="5761973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8006315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050" y="3159125"/>
            <a:ext cx="2227263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200" y="3327400"/>
            <a:ext cx="59055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388" y="847725"/>
            <a:ext cx="36195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67404">
            <a:off x="10590213" y="3097213"/>
            <a:ext cx="51752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4275" y="396875"/>
            <a:ext cx="3825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0925" y="815975"/>
            <a:ext cx="469900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1075" y="815975"/>
            <a:ext cx="33496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Рисунок 8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713" y="2586038"/>
            <a:ext cx="3508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Рисунок 9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0538" y="1360488"/>
            <a:ext cx="1481137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1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3" y="1828800"/>
            <a:ext cx="573087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Рисунок 11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0" y="2714625"/>
            <a:ext cx="417513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Рисунок 1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763" y="5129213"/>
            <a:ext cx="1042987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Рисунок 13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3" y="266700"/>
            <a:ext cx="1646237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Рисунок 14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8550" y="287338"/>
            <a:ext cx="555625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Рисунок 15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475" y="393700"/>
            <a:ext cx="180975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7376894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752545700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150" y="3028950"/>
            <a:ext cx="865188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388" y="847725"/>
            <a:ext cx="36195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67404">
            <a:off x="10436225" y="2979738"/>
            <a:ext cx="638175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675" y="574675"/>
            <a:ext cx="3825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5038" y="669925"/>
            <a:ext cx="585787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013" y="919163"/>
            <a:ext cx="407987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450" y="2352675"/>
            <a:ext cx="50006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Рисунок 8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4463" y="1106488"/>
            <a:ext cx="1827212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Рисунок 9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3" y="1828800"/>
            <a:ext cx="573087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10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9425" y="2874963"/>
            <a:ext cx="4159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Рисунок 11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763" y="5129213"/>
            <a:ext cx="1042987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Рисунок 1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3" y="266700"/>
            <a:ext cx="1646237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Рисунок 13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8550" y="287338"/>
            <a:ext cx="555625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Рисунок 14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163" y="350838"/>
            <a:ext cx="180975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Рисунок 15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313" y="3159125"/>
            <a:ext cx="2397125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5731659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97544227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150" y="3028950"/>
            <a:ext cx="865188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388" y="847725"/>
            <a:ext cx="36195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67404">
            <a:off x="10436225" y="2979738"/>
            <a:ext cx="638175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675" y="574675"/>
            <a:ext cx="3825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5038" y="669925"/>
            <a:ext cx="585787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013" y="919163"/>
            <a:ext cx="407987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450" y="2352675"/>
            <a:ext cx="50006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Рисунок 8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4463" y="1106488"/>
            <a:ext cx="1827212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Рисунок 9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3" y="1828800"/>
            <a:ext cx="573087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10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9425" y="2874963"/>
            <a:ext cx="4159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Рисунок 11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763" y="5129213"/>
            <a:ext cx="1042987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Рисунок 1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3" y="266700"/>
            <a:ext cx="1646237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Рисунок 13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8550" y="287338"/>
            <a:ext cx="555625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Рисунок 14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213" y="468313"/>
            <a:ext cx="180975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Рисунок 15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" y="3273425"/>
            <a:ext cx="2581275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5731659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33042016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150" y="3028950"/>
            <a:ext cx="865188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388" y="847725"/>
            <a:ext cx="36195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67404">
            <a:off x="10436225" y="2979738"/>
            <a:ext cx="638175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675" y="574675"/>
            <a:ext cx="3825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5038" y="669925"/>
            <a:ext cx="585787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013" y="919163"/>
            <a:ext cx="407987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450" y="2352675"/>
            <a:ext cx="50006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Рисунок 8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4463" y="1106488"/>
            <a:ext cx="1827212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Рисунок 9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3" y="1828800"/>
            <a:ext cx="573087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10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9425" y="2874963"/>
            <a:ext cx="4159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Рисунок 11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763" y="5129213"/>
            <a:ext cx="1042987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Рисунок 1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3" y="266700"/>
            <a:ext cx="1646237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Рисунок 13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8550" y="287338"/>
            <a:ext cx="555625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Рисунок 14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688" y="414338"/>
            <a:ext cx="180975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Рисунок 15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088" y="3171825"/>
            <a:ext cx="2763837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56369" y="1535331"/>
            <a:ext cx="5731659" cy="571230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ru-RU" sz="4000" kern="1200" smtClean="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7934546" y="419976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7934546" y="4861231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7934547" y="5522696"/>
            <a:ext cx="3375206" cy="547189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11850457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Фина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2900" y="3638550"/>
            <a:ext cx="6953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388" y="847725"/>
            <a:ext cx="361950" cy="41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67404">
            <a:off x="10436225" y="2979738"/>
            <a:ext cx="638175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7988" y="444500"/>
            <a:ext cx="3825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0613" y="5680075"/>
            <a:ext cx="587375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238" y="444500"/>
            <a:ext cx="407987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863" y="3638550"/>
            <a:ext cx="5000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8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773555">
            <a:off x="9840913" y="4498975"/>
            <a:ext cx="1828800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9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3" y="1828800"/>
            <a:ext cx="573087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0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4900" y="2481263"/>
            <a:ext cx="4159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1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763" y="5129213"/>
            <a:ext cx="1042987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63" y="266700"/>
            <a:ext cx="1646237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13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9688" y="1225550"/>
            <a:ext cx="555625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Рисунок 14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5" y="3213100"/>
            <a:ext cx="3497263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Рисунок 15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688" y="414338"/>
            <a:ext cx="180975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880250" y="2131231"/>
            <a:ext cx="5493984" cy="699587"/>
          </a:xfrm>
          <a:prstGeom prst="rect">
            <a:avLst/>
          </a:prstGeom>
        </p:spPr>
        <p:txBody>
          <a:bodyPr/>
          <a:lstStyle>
            <a:lvl1pPr algn="ctr">
              <a:defRPr sz="4000" b="1">
                <a:solidFill>
                  <a:srgbClr val="FF6965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6433675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вопро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51927" y="1031437"/>
            <a:ext cx="4839012" cy="379539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939226" y="1032932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>
              <a:buFontTx/>
              <a:buNone/>
              <a:defRPr sz="1400">
                <a:solidFill>
                  <a:srgbClr val="418E03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6939226" y="2497135"/>
            <a:ext cx="3375206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6906035" y="3962833"/>
            <a:ext cx="3408397" cy="864000"/>
          </a:xfrm>
          <a:prstGeom prst="rect">
            <a:avLst/>
          </a:prstGeom>
          <a:solidFill>
            <a:schemeClr val="bg1"/>
          </a:solidFill>
          <a:ln w="28575">
            <a:noFill/>
            <a:prstDash val="sysDash"/>
          </a:ln>
        </p:spPr>
        <p:txBody>
          <a:bodyPr anchor="ctr"/>
          <a:lstStyle>
            <a:lvl1pPr marL="0" indent="0" algn="ctr">
              <a:buFontTx/>
              <a:buNone/>
              <a:defRPr sz="2000">
                <a:solidFill>
                  <a:schemeClr val="accent1">
                    <a:lumMod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3429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6858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0287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1371600" indent="0" algn="ctr">
              <a:buFontTx/>
              <a:buNone/>
              <a:defRPr sz="1400"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81045207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1" r:id="rId7"/>
  </p:sldLayoutIdLst>
  <p:transition spd="slow">
    <p:fade/>
  </p:transition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1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7.png"/><Relationship Id="rId9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7.png"/><Relationship Id="rId9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7.png"/><Relationship Id="rId9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7.png"/><Relationship Id="rId3" Type="http://schemas.openxmlformats.org/officeDocument/2006/relationships/image" Target="../media/image9.png"/><Relationship Id="rId7" Type="http://schemas.openxmlformats.org/officeDocument/2006/relationships/image" Target="../media/image26.png"/><Relationship Id="rId12" Type="http://schemas.openxmlformats.org/officeDocument/2006/relationships/hyperlink" Target="https://flomaster.club/43917-zarjadka-dlja-detej-risunok.html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7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11.png"/><Relationship Id="rId9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9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8.png"/><Relationship Id="rId10" Type="http://schemas.openxmlformats.org/officeDocument/2006/relationships/image" Target="../media/image28.png"/><Relationship Id="rId4" Type="http://schemas.openxmlformats.org/officeDocument/2006/relationships/image" Target="../media/image11.png"/><Relationship Id="rId9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9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28.png"/><Relationship Id="rId5" Type="http://schemas.openxmlformats.org/officeDocument/2006/relationships/image" Target="../media/image8.png"/><Relationship Id="rId10" Type="http://schemas.openxmlformats.org/officeDocument/2006/relationships/image" Target="../media/image7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9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8.png"/><Relationship Id="rId10" Type="http://schemas.openxmlformats.org/officeDocument/2006/relationships/image" Target="../media/image30.png"/><Relationship Id="rId4" Type="http://schemas.openxmlformats.org/officeDocument/2006/relationships/image" Target="../media/image11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8.png"/><Relationship Id="rId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openxmlformats.org/officeDocument/2006/relationships/image" Target="../media/image26.png"/><Relationship Id="rId9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9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8.png"/><Relationship Id="rId10" Type="http://schemas.openxmlformats.org/officeDocument/2006/relationships/image" Target="../media/image30.png"/><Relationship Id="rId4" Type="http://schemas.openxmlformats.org/officeDocument/2006/relationships/image" Target="../media/image11.png"/><Relationship Id="rId9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13.png"/><Relationship Id="rId10" Type="http://schemas.openxmlformats.org/officeDocument/2006/relationships/image" Target="../media/image29.png"/><Relationship Id="rId4" Type="http://schemas.openxmlformats.org/officeDocument/2006/relationships/image" Target="../media/image11.png"/><Relationship Id="rId9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13.png"/><Relationship Id="rId4" Type="http://schemas.openxmlformats.org/officeDocument/2006/relationships/image" Target="../media/image11.png"/><Relationship Id="rId9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7.png"/><Relationship Id="rId3" Type="http://schemas.openxmlformats.org/officeDocument/2006/relationships/image" Target="../media/image9.png"/><Relationship Id="rId7" Type="http://schemas.openxmlformats.org/officeDocument/2006/relationships/image" Target="../media/image26.png"/><Relationship Id="rId12" Type="http://schemas.openxmlformats.org/officeDocument/2006/relationships/hyperlink" Target="https://flomaster.club/43917-zarjadka-dlja-detej-risunok.html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7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11.png"/><Relationship Id="rId9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23.png"/><Relationship Id="rId3" Type="http://schemas.openxmlformats.org/officeDocument/2006/relationships/image" Target="../media/image9.png"/><Relationship Id="rId7" Type="http://schemas.openxmlformats.org/officeDocument/2006/relationships/image" Target="../media/image26.png"/><Relationship Id="rId12" Type="http://schemas.openxmlformats.org/officeDocument/2006/relationships/hyperlink" Target="https://topolek-oktabrskoe.ddousman.ru/pages/seliverstova_olga_anatolevna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32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11.png"/><Relationship Id="rId9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9.png"/><Relationship Id="rId7" Type="http://schemas.openxmlformats.org/officeDocument/2006/relationships/image" Target="../media/image3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6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11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8.png"/><Relationship Id="rId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openxmlformats.org/officeDocument/2006/relationships/image" Target="../media/image26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одзаголовок 2"/>
          <p:cNvSpPr txBox="1">
            <a:spLocks/>
          </p:cNvSpPr>
          <p:nvPr/>
        </p:nvSpPr>
        <p:spPr bwMode="auto">
          <a:xfrm>
            <a:off x="128588" y="6361113"/>
            <a:ext cx="8110537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Е. С. 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Шилова, 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кандидат педагогических наук, доцент</a:t>
            </a:r>
          </a:p>
        </p:txBody>
      </p:sp>
      <p:sp>
        <p:nvSpPr>
          <p:cNvPr id="9" name="Подзаголовок 8">
            <a:extLst>
              <a:ext uri="{FF2B5EF4-FFF2-40B4-BE49-F238E27FC236}"/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432175" y="3105150"/>
            <a:ext cx="5762625" cy="590550"/>
          </a:xfr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Методическая разработка для учителя</a:t>
            </a:r>
            <a:r>
              <a:rPr lang="ru-RU" sz="1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47765" y="1931988"/>
            <a:ext cx="9744075" cy="16224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>
                <a:latin typeface="+mn-lt"/>
                <a:cs typeface="Aharoni" pitchFamily="2" charset="-79"/>
              </a:rPr>
              <a:t> </a:t>
            </a:r>
            <a:br>
              <a:rPr lang="ru-RU" sz="3200" b="1" dirty="0">
                <a:latin typeface="+mn-lt"/>
                <a:cs typeface="Aharoni" pitchFamily="2" charset="-79"/>
              </a:rPr>
            </a:br>
            <a:r>
              <a:rPr lang="ru-RU" sz="3200" b="1" dirty="0">
                <a:latin typeface="+mn-lt"/>
                <a:cs typeface="Aharoni" pitchFamily="2" charset="-79"/>
              </a:rPr>
              <a:t>Эффективные формы и методы знакомства учащихся с составной </a:t>
            </a:r>
            <a:r>
              <a:rPr lang="ru-RU" sz="3200" b="1" dirty="0" smtClean="0">
                <a:latin typeface="+mn-lt"/>
                <a:cs typeface="Aharoni" pitchFamily="2" charset="-79"/>
              </a:rPr>
              <a:t>задачей (состоящей из двух простых: первая </a:t>
            </a:r>
            <a:r>
              <a:rPr lang="ru-RU" sz="3200" b="1" dirty="0" smtClean="0">
                <a:latin typeface="+mn-lt"/>
                <a:cs typeface="Aharoni" pitchFamily="2" charset="-79"/>
              </a:rPr>
              <a:t>— </a:t>
            </a:r>
            <a:r>
              <a:rPr lang="ru-RU" sz="3200" b="1" dirty="0" smtClean="0">
                <a:latin typeface="+mn-lt"/>
                <a:cs typeface="Aharoni" pitchFamily="2" charset="-79"/>
              </a:rPr>
              <a:t>на нахождение суммы, вторая </a:t>
            </a:r>
            <a:r>
              <a:rPr lang="ru-RU" sz="3200" b="1" dirty="0">
                <a:latin typeface="+mn-lt"/>
                <a:cs typeface="Aharoni" pitchFamily="2" charset="-79"/>
              </a:rPr>
              <a:t>—</a:t>
            </a:r>
            <a:r>
              <a:rPr lang="ru-RU" sz="3200" b="1" dirty="0" smtClean="0">
                <a:latin typeface="+mn-lt"/>
                <a:cs typeface="Aharoni" pitchFamily="2" charset="-79"/>
              </a:rPr>
              <a:t> </a:t>
            </a:r>
            <a:br>
              <a:rPr lang="ru-RU" sz="3200" b="1" dirty="0" smtClean="0">
                <a:latin typeface="+mn-lt"/>
                <a:cs typeface="Aharoni" pitchFamily="2" charset="-79"/>
              </a:rPr>
            </a:br>
            <a:r>
              <a:rPr lang="ru-RU" sz="3200" b="1" dirty="0" smtClean="0">
                <a:latin typeface="+mn-lt"/>
                <a:cs typeface="Aharoni" pitchFamily="2" charset="-79"/>
              </a:rPr>
              <a:t>на </a:t>
            </a:r>
            <a:r>
              <a:rPr lang="ru-RU" sz="3200" b="1" dirty="0" smtClean="0">
                <a:latin typeface="+mn-lt"/>
                <a:cs typeface="Aharoni" pitchFamily="2" charset="-79"/>
              </a:rPr>
              <a:t>нахождение разности) в </a:t>
            </a:r>
            <a:r>
              <a:rPr lang="ru-RU" sz="3200" b="1" dirty="0">
                <a:latin typeface="+mn-lt"/>
                <a:cs typeface="Aharoni" pitchFamily="2" charset="-79"/>
              </a:rPr>
              <a:t>II классе</a:t>
            </a:r>
            <a:br>
              <a:rPr lang="ru-RU" sz="3200" b="1" dirty="0">
                <a:latin typeface="+mn-lt"/>
                <a:cs typeface="Aharoni" pitchFamily="2" charset="-79"/>
              </a:rPr>
            </a:br>
            <a:endParaRPr lang="ru-RU" sz="3200" b="1" dirty="0">
              <a:latin typeface="+mn-lt"/>
              <a:cs typeface="Aharoni" pitchFamily="2" charset="-79"/>
            </a:endParaRPr>
          </a:p>
        </p:txBody>
      </p:sp>
      <p:pic>
        <p:nvPicPr>
          <p:cNvPr id="7173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4843463"/>
            <a:ext cx="3825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513" y="2286000"/>
            <a:ext cx="585787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273050"/>
            <a:ext cx="573088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Рисунок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7750" y="225425"/>
            <a:ext cx="555625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7" name="TextBox 19"/>
          <p:cNvSpPr txBox="1">
            <a:spLocks noChangeArrowheads="1"/>
          </p:cNvSpPr>
          <p:nvPr/>
        </p:nvSpPr>
        <p:spPr bwMode="auto">
          <a:xfrm>
            <a:off x="3463925" y="3554413"/>
            <a:ext cx="52768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2400" b="1" dirty="0">
                <a:solidFill>
                  <a:srgbClr val="FF0000"/>
                </a:solidFill>
              </a:rPr>
              <a:t>Урок по теме</a:t>
            </a:r>
          </a:p>
          <a:p>
            <a:pPr algn="ctr"/>
            <a:r>
              <a:rPr lang="ru-RU" altLang="ru-RU" sz="2400" b="1" dirty="0">
                <a:solidFill>
                  <a:srgbClr val="FF0000"/>
                </a:solidFill>
              </a:rPr>
              <a:t>«Составная задача» </a:t>
            </a:r>
          </a:p>
        </p:txBody>
      </p:sp>
    </p:spTree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6"/>
          <p:cNvSpPr txBox="1">
            <a:spLocks noChangeArrowheads="1"/>
          </p:cNvSpPr>
          <p:nvPr/>
        </p:nvSpPr>
        <p:spPr bwMode="auto">
          <a:xfrm>
            <a:off x="863600" y="341313"/>
            <a:ext cx="104171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3600" b="1" smtClean="0">
                <a:ea typeface="Calibri" pitchFamily="34" charset="0"/>
                <a:cs typeface="Calibri" pitchFamily="34" charset="0"/>
              </a:rPr>
              <a:t>   </a:t>
            </a:r>
            <a:r>
              <a:rPr lang="ru-RU" altLang="ru-RU" sz="2800" b="1" smtClean="0">
                <a:solidFill>
                  <a:srgbClr val="FF0000"/>
                </a:solidFill>
                <a:ea typeface="Calibri" pitchFamily="34" charset="0"/>
                <a:cs typeface="Calibri" pitchFamily="34" charset="0"/>
              </a:rPr>
              <a:t>Чем </a:t>
            </a:r>
            <a:r>
              <a:rPr lang="ru-RU" altLang="ru-RU" sz="2800" b="1" dirty="0">
                <a:solidFill>
                  <a:srgbClr val="FF0000"/>
                </a:solidFill>
                <a:ea typeface="Calibri" pitchFamily="34" charset="0"/>
                <a:cs typeface="Calibri" pitchFamily="34" charset="0"/>
              </a:rPr>
              <a:t>простая задача отличается от составной?</a:t>
            </a:r>
          </a:p>
        </p:txBody>
      </p:sp>
      <p:pic>
        <p:nvPicPr>
          <p:cNvPr id="16387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5525" y="5864225"/>
            <a:ext cx="855663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extBox 10"/>
          <p:cNvSpPr txBox="1">
            <a:spLocks noChangeArrowheads="1"/>
          </p:cNvSpPr>
          <p:nvPr/>
        </p:nvSpPr>
        <p:spPr bwMode="auto">
          <a:xfrm>
            <a:off x="11450638" y="5900738"/>
            <a:ext cx="492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12" name="Прямоугольник 11">
            <a:extLst>
              <a:ext uri="{FF2B5EF4-FFF2-40B4-BE49-F238E27FC236}"/>
            </a:extLst>
          </p:cNvPr>
          <p:cNvSpPr/>
          <p:nvPr/>
        </p:nvSpPr>
        <p:spPr>
          <a:xfrm>
            <a:off x="2482850" y="4768850"/>
            <a:ext cx="7951788" cy="15652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1"/>
                </a:solidFill>
              </a:rPr>
              <a:t>Задание</a:t>
            </a:r>
            <a:r>
              <a:rPr lang="ru-RU" sz="2800" b="1" dirty="0">
                <a:solidFill>
                  <a:schemeClr val="tx1"/>
                </a:solidFill>
              </a:rPr>
              <a:t>:</a:t>
            </a: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800" b="1" dirty="0">
                <a:solidFill>
                  <a:schemeClr val="tx1"/>
                </a:solidFill>
              </a:rPr>
              <a:t>прочитайте и расскажите друг другу </a:t>
            </a:r>
            <a:r>
              <a:rPr lang="ru-RU" sz="2800" b="1" dirty="0" smtClean="0">
                <a:solidFill>
                  <a:schemeClr val="tx1"/>
                </a:solidFill>
              </a:rPr>
              <a:t>основное отличие </a:t>
            </a:r>
            <a:r>
              <a:rPr lang="ru-RU" sz="2800" b="1" dirty="0">
                <a:solidFill>
                  <a:schemeClr val="tx1"/>
                </a:solidFill>
              </a:rPr>
              <a:t>простой задачи от составной. 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6390" name="TextBox 12"/>
          <p:cNvSpPr txBox="1">
            <a:spLocks noChangeArrowheads="1"/>
          </p:cNvSpPr>
          <p:nvPr/>
        </p:nvSpPr>
        <p:spPr bwMode="auto">
          <a:xfrm>
            <a:off x="452438" y="1089025"/>
            <a:ext cx="107330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3600" b="1" dirty="0" smtClean="0">
                <a:solidFill>
                  <a:srgbClr val="FF0000"/>
                </a:solidFill>
                <a:ea typeface="Calibri" pitchFamily="34" charset="0"/>
                <a:cs typeface="Calibri" pitchFamily="34" charset="0"/>
              </a:rPr>
              <a:t>  Запомните!</a:t>
            </a:r>
            <a:endParaRPr lang="ru-RU" altLang="ru-RU" sz="3600" dirty="0">
              <a:solidFill>
                <a:srgbClr val="FF0000"/>
              </a:solidFill>
              <a:ea typeface="Calibri" pitchFamily="34" charset="0"/>
              <a:cs typeface="Calibri" pitchFamily="34" charset="0"/>
            </a:endParaRPr>
          </a:p>
        </p:txBody>
      </p:sp>
      <p:sp>
        <p:nvSpPr>
          <p:cNvPr id="16391" name="TextBox 13"/>
          <p:cNvSpPr txBox="1">
            <a:spLocks noChangeArrowheads="1"/>
          </p:cNvSpPr>
          <p:nvPr/>
        </p:nvSpPr>
        <p:spPr bwMode="auto">
          <a:xfrm>
            <a:off x="2554288" y="1773238"/>
            <a:ext cx="7880350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3200" b="1" dirty="0">
                <a:solidFill>
                  <a:srgbClr val="FF0000"/>
                </a:solidFill>
              </a:rPr>
              <a:t>Простую</a:t>
            </a:r>
            <a:r>
              <a:rPr lang="ru-RU" altLang="ru-RU" sz="3200" b="1" dirty="0"/>
              <a:t> задачу </a:t>
            </a:r>
            <a:r>
              <a:rPr lang="ru-RU" altLang="ru-RU" sz="3200" b="1" dirty="0">
                <a:solidFill>
                  <a:srgbClr val="FF0000"/>
                </a:solidFill>
              </a:rPr>
              <a:t>можно решить сразу</a:t>
            </a:r>
            <a:r>
              <a:rPr lang="ru-RU" altLang="ru-RU" sz="3200" b="1" dirty="0"/>
              <a:t>,</a:t>
            </a:r>
          </a:p>
          <a:p>
            <a:r>
              <a:rPr lang="ru-RU" altLang="ru-RU" sz="3200" b="1" dirty="0"/>
              <a:t>а </a:t>
            </a:r>
            <a:r>
              <a:rPr lang="ru-RU" altLang="ru-RU" sz="3200" b="1" dirty="0">
                <a:solidFill>
                  <a:srgbClr val="FF0000"/>
                </a:solidFill>
              </a:rPr>
              <a:t>составную</a:t>
            </a:r>
            <a:r>
              <a:rPr lang="ru-RU" altLang="ru-RU" sz="3200" b="1" dirty="0"/>
              <a:t> —</a:t>
            </a:r>
            <a:r>
              <a:rPr lang="ru-RU" altLang="ru-RU" sz="3200" b="1" dirty="0" smtClean="0"/>
              <a:t> </a:t>
            </a:r>
            <a:r>
              <a:rPr lang="ru-RU" altLang="ru-RU" sz="3200" b="1" dirty="0">
                <a:solidFill>
                  <a:srgbClr val="FF0000"/>
                </a:solidFill>
              </a:rPr>
              <a:t>нельзя</a:t>
            </a:r>
            <a:r>
              <a:rPr lang="ru-RU" altLang="ru-RU" sz="3200" b="1" dirty="0"/>
              <a:t>.</a:t>
            </a:r>
          </a:p>
          <a:p>
            <a:r>
              <a:rPr lang="ru-RU" altLang="ru-RU" sz="3200" b="1" dirty="0"/>
              <a:t>Простая задача решается </a:t>
            </a:r>
            <a:r>
              <a:rPr lang="ru-RU" altLang="ru-RU" sz="3200" b="1" dirty="0">
                <a:solidFill>
                  <a:srgbClr val="FF0000"/>
                </a:solidFill>
              </a:rPr>
              <a:t>в одно действие</a:t>
            </a:r>
            <a:r>
              <a:rPr lang="ru-RU" altLang="ru-RU" sz="3200" b="1" dirty="0"/>
              <a:t>, </a:t>
            </a:r>
          </a:p>
          <a:p>
            <a:r>
              <a:rPr lang="ru-RU" altLang="ru-RU" sz="3200" b="1" dirty="0"/>
              <a:t>а составная </a:t>
            </a:r>
            <a:r>
              <a:rPr lang="ru-RU" altLang="ru-RU" sz="3200" b="1" dirty="0" smtClean="0"/>
              <a:t>— </a:t>
            </a:r>
            <a:r>
              <a:rPr lang="ru-RU" altLang="ru-RU" sz="3200" b="1" dirty="0">
                <a:solidFill>
                  <a:srgbClr val="FF0000"/>
                </a:solidFill>
              </a:rPr>
              <a:t>в два действия</a:t>
            </a:r>
            <a:r>
              <a:rPr lang="ru-RU" altLang="ru-RU" sz="3200" b="1" dirty="0"/>
              <a:t>.</a:t>
            </a:r>
          </a:p>
        </p:txBody>
      </p:sp>
      <p:pic>
        <p:nvPicPr>
          <p:cNvPr id="16392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3197225"/>
            <a:ext cx="2227262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Овал 35">
            <a:extLst>
              <a:ext uri="{FF2B5EF4-FFF2-40B4-BE49-F238E27FC236}"/>
            </a:extLst>
          </p:cNvPr>
          <p:cNvSpPr/>
          <p:nvPr/>
        </p:nvSpPr>
        <p:spPr>
          <a:xfrm rot="20422078">
            <a:off x="5057775" y="5130800"/>
            <a:ext cx="1630363" cy="439738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7411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832596">
            <a:off x="768350" y="2498725"/>
            <a:ext cx="457200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Рисунок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5525" y="5864225"/>
            <a:ext cx="855663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Рисунок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6284913"/>
            <a:ext cx="411162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Рисунок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247650"/>
            <a:ext cx="573087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Рисунок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0175" y="247650"/>
            <a:ext cx="4079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6" name="TextBox 32"/>
          <p:cNvSpPr txBox="1">
            <a:spLocks noChangeArrowheads="1"/>
          </p:cNvSpPr>
          <p:nvPr/>
        </p:nvSpPr>
        <p:spPr bwMode="auto">
          <a:xfrm>
            <a:off x="11458575" y="5873750"/>
            <a:ext cx="4746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11</a:t>
            </a:r>
          </a:p>
        </p:txBody>
      </p:sp>
      <p:pic>
        <p:nvPicPr>
          <p:cNvPr id="17417" name="Рисунок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22031">
            <a:off x="2693988" y="5734050"/>
            <a:ext cx="1042987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8" name="TextBox 13"/>
          <p:cNvSpPr txBox="1">
            <a:spLocks noChangeArrowheads="1"/>
          </p:cNvSpPr>
          <p:nvPr/>
        </p:nvSpPr>
        <p:spPr bwMode="auto">
          <a:xfrm>
            <a:off x="863600" y="341313"/>
            <a:ext cx="10417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2800" b="1" dirty="0" smtClean="0">
                <a:solidFill>
                  <a:srgbClr val="FF0000"/>
                </a:solidFill>
                <a:ea typeface="Calibri" pitchFamily="34" charset="0"/>
                <a:cs typeface="Calibri" pitchFamily="34" charset="0"/>
              </a:rPr>
              <a:t>   Оформление </a:t>
            </a:r>
            <a:r>
              <a:rPr lang="ru-RU" altLang="ru-RU" sz="2800" b="1" dirty="0">
                <a:solidFill>
                  <a:srgbClr val="FF0000"/>
                </a:solidFill>
                <a:ea typeface="Calibri" pitchFamily="34" charset="0"/>
                <a:cs typeface="Calibri" pitchFamily="34" charset="0"/>
              </a:rPr>
              <a:t>записи математического диктанта</a:t>
            </a:r>
          </a:p>
        </p:txBody>
      </p:sp>
      <p:sp>
        <p:nvSpPr>
          <p:cNvPr id="17419" name="TextBox 15"/>
          <p:cNvSpPr txBox="1">
            <a:spLocks noChangeArrowheads="1"/>
          </p:cNvSpPr>
          <p:nvPr/>
        </p:nvSpPr>
        <p:spPr bwMode="auto">
          <a:xfrm>
            <a:off x="3048000" y="1228725"/>
            <a:ext cx="6489700" cy="222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9144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tabLst>
                <a:tab pos="9144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tabLst>
                <a:tab pos="9144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tabLst>
                <a:tab pos="9144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tabLst>
                <a:tab pos="9144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1" algn="just" eaLnBrk="0" hangingPunct="0">
              <a:lnSpc>
                <a:spcPct val="107000"/>
              </a:lnSpc>
              <a:spcAft>
                <a:spcPts val="800"/>
              </a:spcAft>
              <a:buFont typeface="Calibri Light" pitchFamily="34" charset="0"/>
              <a:buAutoNum type="arabicParenR"/>
            </a:pPr>
            <a:r>
              <a:rPr lang="ru-RU" altLang="ru-RU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altLang="ru-RU" sz="2800" b="1">
              <a:ea typeface="Calibri" pitchFamily="34" charset="0"/>
              <a:cs typeface="Times New Roman" pitchFamily="18" charset="0"/>
            </a:endParaRPr>
          </a:p>
          <a:p>
            <a:pPr lvl="1" algn="just" eaLnBrk="0" hangingPunct="0">
              <a:lnSpc>
                <a:spcPct val="107000"/>
              </a:lnSpc>
              <a:spcAft>
                <a:spcPts val="800"/>
              </a:spcAft>
              <a:buFont typeface="Calibri Light" pitchFamily="34" charset="0"/>
              <a:buAutoNum type="arabicParenR"/>
            </a:pPr>
            <a:r>
              <a:rPr lang="ru-RU" altLang="ru-RU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2800" b="1">
              <a:ea typeface="Calibri" pitchFamily="34" charset="0"/>
              <a:cs typeface="Calibri" pitchFamily="34" charset="0"/>
            </a:endParaRPr>
          </a:p>
          <a:p>
            <a:pPr lvl="1" algn="just" eaLnBrk="0" hangingPunct="0">
              <a:lnSpc>
                <a:spcPct val="107000"/>
              </a:lnSpc>
              <a:spcAft>
                <a:spcPts val="800"/>
              </a:spcAft>
              <a:buFont typeface="Calibri Light" pitchFamily="34" charset="0"/>
              <a:buAutoNum type="arabicParenR"/>
            </a:pPr>
            <a:r>
              <a:rPr lang="ru-RU" altLang="ru-RU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 algn="just" eaLnBrk="0" hangingPunct="0">
              <a:lnSpc>
                <a:spcPct val="107000"/>
              </a:lnSpc>
              <a:spcAft>
                <a:spcPts val="800"/>
              </a:spcAft>
              <a:buFont typeface="Calibri Light" pitchFamily="34" charset="0"/>
              <a:buAutoNum type="arabicParenR"/>
            </a:pPr>
            <a:r>
              <a:rPr lang="ru-RU" altLang="ru-RU" sz="28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2800" b="1">
              <a:ea typeface="Calibri" pitchFamily="34" charset="0"/>
              <a:cs typeface="Calibri" pitchFamily="34" charset="0"/>
            </a:endParaRPr>
          </a:p>
        </p:txBody>
      </p:sp>
      <p:pic>
        <p:nvPicPr>
          <p:cNvPr id="17420" name="Рисунок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3197225"/>
            <a:ext cx="2227262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Прямоугольник 17">
            <a:extLst>
              <a:ext uri="{FF2B5EF4-FFF2-40B4-BE49-F238E27FC236}"/>
            </a:extLst>
          </p:cNvPr>
          <p:cNvSpPr/>
          <p:nvPr/>
        </p:nvSpPr>
        <p:spPr>
          <a:xfrm>
            <a:off x="2752725" y="4768850"/>
            <a:ext cx="7419975" cy="15652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 Задание:</a:t>
            </a: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800" b="1" dirty="0">
                <a:solidFill>
                  <a:schemeClr val="tx1"/>
                </a:solidFill>
              </a:rPr>
              <a:t>запишите в столбик номера четырёх </a:t>
            </a:r>
            <a:r>
              <a:rPr lang="ru-RU" sz="2800" b="1" dirty="0" smtClean="0">
                <a:solidFill>
                  <a:schemeClr val="tx1"/>
                </a:solidFill>
              </a:rPr>
              <a:t>задач</a:t>
            </a:r>
            <a:r>
              <a:rPr lang="ru-RU" sz="2800" b="1" dirty="0">
                <a:solidFill>
                  <a:schemeClr val="tx1"/>
                </a:solidFill>
              </a:rPr>
              <a:t>.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Овал 35">
            <a:extLst>
              <a:ext uri="{FF2B5EF4-FFF2-40B4-BE49-F238E27FC236}"/>
            </a:extLst>
          </p:cNvPr>
          <p:cNvSpPr/>
          <p:nvPr/>
        </p:nvSpPr>
        <p:spPr>
          <a:xfrm rot="20422078">
            <a:off x="5057775" y="5130800"/>
            <a:ext cx="1630363" cy="439738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8435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832596">
            <a:off x="768350" y="2498725"/>
            <a:ext cx="457200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Рисунок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5525" y="5864225"/>
            <a:ext cx="855663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Рисунок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6284913"/>
            <a:ext cx="411162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Рисунок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247650"/>
            <a:ext cx="573087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Рисунок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0175" y="247650"/>
            <a:ext cx="4079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0" name="TextBox 32"/>
          <p:cNvSpPr txBox="1">
            <a:spLocks noChangeArrowheads="1"/>
          </p:cNvSpPr>
          <p:nvPr/>
        </p:nvSpPr>
        <p:spPr bwMode="auto">
          <a:xfrm>
            <a:off x="11458575" y="5873750"/>
            <a:ext cx="492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12</a:t>
            </a:r>
          </a:p>
        </p:txBody>
      </p:sp>
      <p:pic>
        <p:nvPicPr>
          <p:cNvPr id="18441" name="Рисунок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22031">
            <a:off x="2693988" y="5734050"/>
            <a:ext cx="1042987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2" name="TextBox 13"/>
          <p:cNvSpPr txBox="1">
            <a:spLocks noChangeArrowheads="1"/>
          </p:cNvSpPr>
          <p:nvPr/>
        </p:nvSpPr>
        <p:spPr bwMode="auto">
          <a:xfrm>
            <a:off x="863600" y="341313"/>
            <a:ext cx="104171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3600" b="1" dirty="0" smtClean="0">
                <a:ea typeface="Calibri" pitchFamily="34" charset="0"/>
                <a:cs typeface="Calibri" pitchFamily="34" charset="0"/>
              </a:rPr>
              <a:t>   </a:t>
            </a:r>
            <a:r>
              <a:rPr lang="ru-RU" altLang="ru-RU" sz="2800" b="1" dirty="0" smtClean="0">
                <a:solidFill>
                  <a:srgbClr val="FF0000"/>
                </a:solidFill>
                <a:ea typeface="Calibri" pitchFamily="34" charset="0"/>
                <a:cs typeface="Calibri" pitchFamily="34" charset="0"/>
              </a:rPr>
              <a:t>Образец двух </a:t>
            </a:r>
            <a:r>
              <a:rPr lang="ru-RU" altLang="ru-RU" sz="2800" b="1" dirty="0">
                <a:solidFill>
                  <a:srgbClr val="FF0000"/>
                </a:solidFill>
                <a:ea typeface="Calibri" pitchFamily="34" charset="0"/>
                <a:cs typeface="Calibri" pitchFamily="34" charset="0"/>
              </a:rPr>
              <a:t>вариантов </a:t>
            </a:r>
            <a:r>
              <a:rPr lang="ru-RU" altLang="ru-RU" sz="2800" b="1" dirty="0" smtClean="0">
                <a:solidFill>
                  <a:srgbClr val="FF0000"/>
                </a:solidFill>
                <a:ea typeface="Calibri" pitchFamily="34" charset="0"/>
                <a:cs typeface="Calibri" pitchFamily="34" charset="0"/>
              </a:rPr>
              <a:t>записи </a:t>
            </a:r>
            <a:r>
              <a:rPr lang="ru-RU" altLang="ru-RU" sz="2800" b="1" dirty="0" smtClean="0">
                <a:solidFill>
                  <a:srgbClr val="FF0000"/>
                </a:solidFill>
                <a:ea typeface="Calibri" pitchFamily="34" charset="0"/>
                <a:cs typeface="Calibri" pitchFamily="34" charset="0"/>
              </a:rPr>
              <a:t>математического диктанта</a:t>
            </a:r>
            <a:endParaRPr lang="ru-RU" altLang="ru-RU" sz="2800" dirty="0">
              <a:solidFill>
                <a:srgbClr val="FF0000"/>
              </a:solidFill>
              <a:ea typeface="Calibri" pitchFamily="34" charset="0"/>
              <a:cs typeface="Calibri" pitchFamily="34" charset="0"/>
            </a:endParaRPr>
          </a:p>
        </p:txBody>
      </p:sp>
      <p:pic>
        <p:nvPicPr>
          <p:cNvPr id="18443" name="Рисунок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3197225"/>
            <a:ext cx="2227262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Прямоугольник 17">
            <a:extLst>
              <a:ext uri="{FF2B5EF4-FFF2-40B4-BE49-F238E27FC236}"/>
            </a:extLst>
          </p:cNvPr>
          <p:cNvSpPr/>
          <p:nvPr/>
        </p:nvSpPr>
        <p:spPr>
          <a:xfrm>
            <a:off x="2984500" y="4768850"/>
            <a:ext cx="6437313" cy="15652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 Задание:</a:t>
            </a: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800" b="1" dirty="0">
                <a:solidFill>
                  <a:schemeClr val="tx1"/>
                </a:solidFill>
              </a:rPr>
              <a:t>выберите один из вариантов записи математического диктанта.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/>
            </a:extLst>
          </p:cNvPr>
          <p:cNvSpPr txBox="1"/>
          <p:nvPr/>
        </p:nvSpPr>
        <p:spPr>
          <a:xfrm>
            <a:off x="3048000" y="1174750"/>
            <a:ext cx="6624638" cy="254319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altLang="ru-RU" sz="28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Вариант </a:t>
            </a:r>
            <a:r>
              <a:rPr lang="ru-RU" altLang="ru-RU" sz="28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                              Вариант </a:t>
            </a:r>
            <a:r>
              <a:rPr lang="ru-RU" altLang="ru-RU" sz="28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altLang="ru-RU" sz="2800" b="1" dirty="0">
              <a:ea typeface="Calibri" pitchFamily="34" charset="0"/>
              <a:cs typeface="Times New Roman" pitchFamily="18" charset="0"/>
            </a:endParaRPr>
          </a:p>
          <a:p>
            <a:pPr algn="just" eaLnBrk="0" hangingPunct="0">
              <a:lnSpc>
                <a:spcPct val="107000"/>
              </a:lnSpc>
              <a:buFont typeface="Calibri Light" pitchFamily="34" charset="0"/>
              <a:buAutoNum type="arabicParenR"/>
            </a:pPr>
            <a:r>
              <a:rPr lang="ru-RU" altLang="ru-RU" sz="28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                                           1)  пр</a:t>
            </a:r>
            <a:r>
              <a:rPr lang="ru-RU" altLang="ru-RU" sz="28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sz="2800" dirty="0">
              <a:ea typeface="Calibri" pitchFamily="34" charset="0"/>
              <a:cs typeface="Calibri" pitchFamily="34" charset="0"/>
            </a:endParaRPr>
          </a:p>
          <a:p>
            <a:pPr algn="just" eaLnBrk="0" hangingPunct="0">
              <a:lnSpc>
                <a:spcPct val="107000"/>
              </a:lnSpc>
              <a:buFont typeface="Calibri Light" pitchFamily="34" charset="0"/>
              <a:buAutoNum type="arabicParenR"/>
            </a:pPr>
            <a:r>
              <a:rPr lang="ru-RU" altLang="ru-RU" sz="28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                                           2)  пр</a:t>
            </a:r>
            <a:r>
              <a:rPr lang="ru-RU" altLang="ru-RU" sz="28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sz="2800" dirty="0">
              <a:ea typeface="Calibri" pitchFamily="34" charset="0"/>
              <a:cs typeface="Calibri" pitchFamily="34" charset="0"/>
            </a:endParaRPr>
          </a:p>
          <a:p>
            <a:pPr algn="just" eaLnBrk="0" hangingPunct="0">
              <a:lnSpc>
                <a:spcPct val="107000"/>
              </a:lnSpc>
              <a:buFont typeface="Calibri Light" pitchFamily="34" charset="0"/>
              <a:buAutoNum type="arabicParenR"/>
            </a:pPr>
            <a:r>
              <a:rPr lang="ru-RU" altLang="ru-RU" sz="28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—</a:t>
            </a:r>
            <a:r>
              <a:rPr lang="ru-RU" altLang="ru-RU" sz="28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3) </a:t>
            </a:r>
            <a:r>
              <a:rPr lang="ru-RU" altLang="ru-RU" sz="28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—</a:t>
            </a:r>
            <a:endParaRPr lang="ru-RU" altLang="ru-RU" sz="2800" dirty="0" smtClean="0">
              <a:ea typeface="Calibri" pitchFamily="34" charset="0"/>
              <a:cs typeface="Calibri" pitchFamily="34" charset="0"/>
            </a:endParaRPr>
          </a:p>
          <a:p>
            <a:pPr algn="just" eaLnBrk="0" hangingPunct="0">
              <a:lnSpc>
                <a:spcPct val="107000"/>
              </a:lnSpc>
              <a:spcAft>
                <a:spcPts val="800"/>
              </a:spcAft>
              <a:buFont typeface="Calibri Light" pitchFamily="34" charset="0"/>
              <a:buAutoNum type="arabicParenR"/>
            </a:pPr>
            <a:r>
              <a:rPr lang="ru-RU" altLang="ru-RU" sz="28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2                                           4)  с.</a:t>
            </a:r>
            <a:endParaRPr lang="ru-RU" altLang="ru-RU" sz="2800" dirty="0">
              <a:ea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Овал 35">
            <a:extLst>
              <a:ext uri="{FF2B5EF4-FFF2-40B4-BE49-F238E27FC236}"/>
            </a:extLst>
          </p:cNvPr>
          <p:cNvSpPr/>
          <p:nvPr/>
        </p:nvSpPr>
        <p:spPr>
          <a:xfrm rot="20422078">
            <a:off x="5057775" y="5130800"/>
            <a:ext cx="1630363" cy="439738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9459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832596">
            <a:off x="768350" y="2498725"/>
            <a:ext cx="457200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Рисунок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5525" y="5864225"/>
            <a:ext cx="855663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Рисунок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6284913"/>
            <a:ext cx="411162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Рисунок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247650"/>
            <a:ext cx="573087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Рисунок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0175" y="247650"/>
            <a:ext cx="4079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4" name="TextBox 32"/>
          <p:cNvSpPr txBox="1">
            <a:spLocks noChangeArrowheads="1"/>
          </p:cNvSpPr>
          <p:nvPr/>
        </p:nvSpPr>
        <p:spPr bwMode="auto">
          <a:xfrm>
            <a:off x="11458575" y="5873750"/>
            <a:ext cx="492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13</a:t>
            </a:r>
          </a:p>
        </p:txBody>
      </p:sp>
      <p:pic>
        <p:nvPicPr>
          <p:cNvPr id="19465" name="Рисунок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22031">
            <a:off x="2693988" y="5734050"/>
            <a:ext cx="1042987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6" name="TextBox 13"/>
          <p:cNvSpPr txBox="1">
            <a:spLocks noChangeArrowheads="1"/>
          </p:cNvSpPr>
          <p:nvPr/>
        </p:nvSpPr>
        <p:spPr bwMode="auto">
          <a:xfrm>
            <a:off x="863600" y="341313"/>
            <a:ext cx="1041717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2800" b="1" dirty="0" smtClean="0">
                <a:solidFill>
                  <a:srgbClr val="FF0000"/>
                </a:solidFill>
                <a:ea typeface="Calibri" pitchFamily="34" charset="0"/>
                <a:cs typeface="Calibri" pitchFamily="34" charset="0"/>
              </a:rPr>
              <a:t>Проверка </a:t>
            </a:r>
            <a:r>
              <a:rPr lang="ru-RU" altLang="ru-RU" sz="2800" b="1" dirty="0">
                <a:solidFill>
                  <a:srgbClr val="FF0000"/>
                </a:solidFill>
                <a:ea typeface="Calibri" pitchFamily="34" charset="0"/>
                <a:cs typeface="Calibri" pitchFamily="34" charset="0"/>
              </a:rPr>
              <a:t>правильности выполнения </a:t>
            </a:r>
            <a:r>
              <a:rPr lang="ru-RU" altLang="ru-RU" sz="2800" b="1" dirty="0" smtClean="0">
                <a:solidFill>
                  <a:srgbClr val="FF0000"/>
                </a:solidFill>
                <a:ea typeface="Calibri" pitchFamily="34" charset="0"/>
                <a:cs typeface="Calibri" pitchFamily="34" charset="0"/>
              </a:rPr>
              <a:t/>
            </a:r>
            <a:br>
              <a:rPr lang="ru-RU" altLang="ru-RU" sz="2800" b="1" dirty="0" smtClean="0">
                <a:solidFill>
                  <a:srgbClr val="FF0000"/>
                </a:solidFill>
                <a:ea typeface="Calibri" pitchFamily="34" charset="0"/>
                <a:cs typeface="Calibri" pitchFamily="34" charset="0"/>
              </a:rPr>
            </a:br>
            <a:r>
              <a:rPr lang="ru-RU" altLang="ru-RU" sz="2800" b="1" dirty="0" smtClean="0">
                <a:solidFill>
                  <a:srgbClr val="FF0000"/>
                </a:solidFill>
                <a:ea typeface="Calibri" pitchFamily="34" charset="0"/>
                <a:cs typeface="Calibri" pitchFamily="34" charset="0"/>
              </a:rPr>
              <a:t>математического </a:t>
            </a:r>
            <a:r>
              <a:rPr lang="ru-RU" altLang="ru-RU" sz="2800" b="1" dirty="0">
                <a:solidFill>
                  <a:srgbClr val="FF0000"/>
                </a:solidFill>
                <a:ea typeface="Calibri" pitchFamily="34" charset="0"/>
                <a:cs typeface="Calibri" pitchFamily="34" charset="0"/>
              </a:rPr>
              <a:t>диктанта</a:t>
            </a:r>
            <a:endParaRPr lang="ru-RU" altLang="ru-RU" sz="2800" dirty="0">
              <a:solidFill>
                <a:srgbClr val="FF0000"/>
              </a:solidFill>
              <a:ea typeface="Calibri" pitchFamily="34" charset="0"/>
              <a:cs typeface="Calibri" pitchFamily="34" charset="0"/>
            </a:endParaRPr>
          </a:p>
        </p:txBody>
      </p:sp>
      <p:pic>
        <p:nvPicPr>
          <p:cNvPr id="19467" name="Рисунок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3197225"/>
            <a:ext cx="2227262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Прямоугольник 17">
            <a:extLst>
              <a:ext uri="{FF2B5EF4-FFF2-40B4-BE49-F238E27FC236}"/>
            </a:extLst>
          </p:cNvPr>
          <p:cNvSpPr/>
          <p:nvPr/>
        </p:nvSpPr>
        <p:spPr>
          <a:xfrm>
            <a:off x="2984500" y="4768850"/>
            <a:ext cx="7073900" cy="15652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 Задание:</a:t>
            </a: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800" b="1" dirty="0">
                <a:solidFill>
                  <a:schemeClr val="tx1"/>
                </a:solidFill>
              </a:rPr>
              <a:t>проверьте друг у друга правильность выполнения математического диктанта.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/>
            </a:extLst>
          </p:cNvPr>
          <p:cNvSpPr txBox="1"/>
          <p:nvPr/>
        </p:nvSpPr>
        <p:spPr>
          <a:xfrm>
            <a:off x="2984500" y="1479550"/>
            <a:ext cx="6477000" cy="250004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altLang="ru-RU" sz="28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Вариант 1                              Вариант </a:t>
            </a:r>
            <a:r>
              <a:rPr lang="ru-RU" altLang="ru-RU" sz="28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altLang="ru-RU" sz="2800" b="1" dirty="0">
              <a:ea typeface="Calibri" pitchFamily="34" charset="0"/>
              <a:cs typeface="Times New Roman" pitchFamily="18" charset="0"/>
            </a:endParaRPr>
          </a:p>
          <a:p>
            <a:pPr algn="just" eaLnBrk="0" hangingPunct="0">
              <a:lnSpc>
                <a:spcPct val="107000"/>
              </a:lnSpc>
              <a:buFont typeface="Calibri Light" pitchFamily="34" charset="0"/>
              <a:buAutoNum type="arabicParenR"/>
            </a:pPr>
            <a:r>
              <a:rPr lang="ru-RU" altLang="ru-RU" sz="28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                                           1)  с</a:t>
            </a:r>
            <a:r>
              <a:rPr lang="ru-RU" altLang="ru-RU" sz="28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sz="2800" dirty="0">
              <a:ea typeface="Calibri" pitchFamily="34" charset="0"/>
              <a:cs typeface="Calibri" pitchFamily="34" charset="0"/>
            </a:endParaRPr>
          </a:p>
          <a:p>
            <a:pPr algn="just" eaLnBrk="0" hangingPunct="0">
              <a:lnSpc>
                <a:spcPct val="107000"/>
              </a:lnSpc>
              <a:buFont typeface="Calibri Light" pitchFamily="34" charset="0"/>
              <a:buAutoNum type="arabicParenR"/>
            </a:pPr>
            <a:r>
              <a:rPr lang="ru-RU" altLang="ru-RU" sz="28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                                           2)  пр</a:t>
            </a:r>
            <a:r>
              <a:rPr lang="ru-RU" altLang="ru-RU" sz="28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sz="2800" dirty="0">
              <a:ea typeface="Calibri" pitchFamily="34" charset="0"/>
              <a:cs typeface="Calibri" pitchFamily="34" charset="0"/>
            </a:endParaRPr>
          </a:p>
          <a:p>
            <a:pPr algn="just" eaLnBrk="0" hangingPunct="0">
              <a:lnSpc>
                <a:spcPct val="107000"/>
              </a:lnSpc>
              <a:buFont typeface="Calibri Light" pitchFamily="34" charset="0"/>
              <a:buAutoNum type="arabicParenR"/>
            </a:pPr>
            <a:r>
              <a:rPr lang="ru-RU" altLang="ru-RU" sz="28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                                           3)  пр</a:t>
            </a:r>
            <a:r>
              <a:rPr lang="ru-RU" altLang="ru-RU" sz="28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sz="2800" dirty="0">
              <a:ea typeface="Calibri" pitchFamily="34" charset="0"/>
              <a:cs typeface="Calibri" pitchFamily="34" charset="0"/>
            </a:endParaRPr>
          </a:p>
          <a:p>
            <a:pPr algn="just" eaLnBrk="0" hangingPunct="0">
              <a:lnSpc>
                <a:spcPct val="107000"/>
              </a:lnSpc>
              <a:spcAft>
                <a:spcPts val="800"/>
              </a:spcAft>
              <a:buFont typeface="Calibri Light" pitchFamily="34" charset="0"/>
              <a:buAutoNum type="arabicParenR"/>
            </a:pPr>
            <a:r>
              <a:rPr lang="ru-RU" altLang="ru-RU" sz="28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                                           4)  с</a:t>
            </a:r>
            <a:r>
              <a:rPr lang="ru-RU" altLang="ru-RU" sz="28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sz="2800" dirty="0"/>
          </a:p>
        </p:txBody>
      </p:sp>
    </p:spTree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6"/>
          <p:cNvSpPr txBox="1">
            <a:spLocks noChangeArrowheads="1"/>
          </p:cNvSpPr>
          <p:nvPr/>
        </p:nvSpPr>
        <p:spPr bwMode="auto">
          <a:xfrm>
            <a:off x="863600" y="341313"/>
            <a:ext cx="104171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3600" b="1" smtClean="0">
                <a:ea typeface="Calibri" pitchFamily="34" charset="0"/>
                <a:cs typeface="Calibri" pitchFamily="34" charset="0"/>
              </a:rPr>
              <a:t>   </a:t>
            </a:r>
            <a:r>
              <a:rPr lang="ru-RU" altLang="ru-RU" sz="2800" b="1" smtClean="0">
                <a:solidFill>
                  <a:srgbClr val="FF0000"/>
                </a:solidFill>
                <a:ea typeface="Calibri" pitchFamily="34" charset="0"/>
                <a:cs typeface="Calibri" pitchFamily="34" charset="0"/>
              </a:rPr>
              <a:t>Чем </a:t>
            </a:r>
            <a:r>
              <a:rPr lang="ru-RU" altLang="ru-RU" sz="2800" b="1" dirty="0">
                <a:solidFill>
                  <a:srgbClr val="FF0000"/>
                </a:solidFill>
                <a:ea typeface="Calibri" pitchFamily="34" charset="0"/>
                <a:cs typeface="Calibri" pitchFamily="34" charset="0"/>
              </a:rPr>
              <a:t>составная задача отличается от простой?</a:t>
            </a:r>
          </a:p>
        </p:txBody>
      </p:sp>
      <p:pic>
        <p:nvPicPr>
          <p:cNvPr id="20483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5525" y="5864225"/>
            <a:ext cx="855663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Box 10"/>
          <p:cNvSpPr txBox="1">
            <a:spLocks noChangeArrowheads="1"/>
          </p:cNvSpPr>
          <p:nvPr/>
        </p:nvSpPr>
        <p:spPr bwMode="auto">
          <a:xfrm>
            <a:off x="11450638" y="5900738"/>
            <a:ext cx="492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14</a:t>
            </a:r>
          </a:p>
        </p:txBody>
      </p:sp>
      <p:sp>
        <p:nvSpPr>
          <p:cNvPr id="12" name="Прямоугольник 11">
            <a:extLst>
              <a:ext uri="{FF2B5EF4-FFF2-40B4-BE49-F238E27FC236}"/>
            </a:extLst>
          </p:cNvPr>
          <p:cNvSpPr/>
          <p:nvPr/>
        </p:nvSpPr>
        <p:spPr>
          <a:xfrm>
            <a:off x="3119438" y="4768850"/>
            <a:ext cx="7315200" cy="15652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 Задание:</a:t>
            </a: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800" b="1" dirty="0">
                <a:solidFill>
                  <a:schemeClr val="tx1"/>
                </a:solidFill>
              </a:rPr>
              <a:t>расскажите друг другу основное отличие составной задачи от простой. 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20486" name="TextBox 12"/>
          <p:cNvSpPr txBox="1">
            <a:spLocks noChangeArrowheads="1"/>
          </p:cNvSpPr>
          <p:nvPr/>
        </p:nvSpPr>
        <p:spPr bwMode="auto">
          <a:xfrm>
            <a:off x="452438" y="1089025"/>
            <a:ext cx="107330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3600" b="1" dirty="0" smtClean="0">
                <a:solidFill>
                  <a:srgbClr val="FF0000"/>
                </a:solidFill>
                <a:ea typeface="Calibri" pitchFamily="34" charset="0"/>
                <a:cs typeface="Calibri" pitchFamily="34" charset="0"/>
              </a:rPr>
              <a:t>  Запомните!</a:t>
            </a:r>
            <a:endParaRPr lang="ru-RU" altLang="ru-RU" sz="3600" dirty="0">
              <a:solidFill>
                <a:srgbClr val="FF0000"/>
              </a:solidFill>
              <a:ea typeface="Calibri" pitchFamily="34" charset="0"/>
              <a:cs typeface="Calibri" pitchFamily="34" charset="0"/>
            </a:endParaRPr>
          </a:p>
        </p:txBody>
      </p:sp>
      <p:sp>
        <p:nvSpPr>
          <p:cNvPr id="20487" name="TextBox 13"/>
          <p:cNvSpPr txBox="1">
            <a:spLocks noChangeArrowheads="1"/>
          </p:cNvSpPr>
          <p:nvPr/>
        </p:nvSpPr>
        <p:spPr bwMode="auto">
          <a:xfrm>
            <a:off x="2554288" y="1773238"/>
            <a:ext cx="7880350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3200" b="1" dirty="0">
                <a:solidFill>
                  <a:srgbClr val="FF0000"/>
                </a:solidFill>
              </a:rPr>
              <a:t>Составную</a:t>
            </a:r>
            <a:r>
              <a:rPr lang="ru-RU" altLang="ru-RU" sz="3200" b="1" dirty="0"/>
              <a:t> задачу </a:t>
            </a:r>
            <a:r>
              <a:rPr lang="ru-RU" altLang="ru-RU" sz="3200" b="1" dirty="0">
                <a:solidFill>
                  <a:srgbClr val="FF0000"/>
                </a:solidFill>
              </a:rPr>
              <a:t>нельзя решить сразу</a:t>
            </a:r>
            <a:r>
              <a:rPr lang="ru-RU" altLang="ru-RU" sz="3200" b="1" dirty="0"/>
              <a:t>,</a:t>
            </a:r>
          </a:p>
          <a:p>
            <a:r>
              <a:rPr lang="ru-RU" altLang="ru-RU" sz="3200" b="1" dirty="0"/>
              <a:t>а </a:t>
            </a:r>
            <a:r>
              <a:rPr lang="ru-RU" altLang="ru-RU" sz="3200" b="1" dirty="0">
                <a:solidFill>
                  <a:srgbClr val="FF0000"/>
                </a:solidFill>
              </a:rPr>
              <a:t>простую</a:t>
            </a:r>
            <a:r>
              <a:rPr lang="ru-RU" altLang="ru-RU" sz="3200" b="1" dirty="0"/>
              <a:t> </a:t>
            </a:r>
            <a:r>
              <a:rPr lang="ru-RU" altLang="ru-RU" sz="3200" b="1" dirty="0" smtClean="0">
                <a:ea typeface="Calibri" panose="020F0502020204030204" pitchFamily="34" charset="0"/>
                <a:cs typeface="Times New Roman" pitchFamily="18" charset="0"/>
              </a:rPr>
              <a:t>—</a:t>
            </a:r>
            <a:r>
              <a:rPr lang="ru-RU" altLang="ru-RU" sz="3200" b="1" dirty="0" smtClean="0"/>
              <a:t> </a:t>
            </a:r>
            <a:r>
              <a:rPr lang="ru-RU" altLang="ru-RU" sz="3200" b="1" dirty="0">
                <a:solidFill>
                  <a:srgbClr val="FF0000"/>
                </a:solidFill>
              </a:rPr>
              <a:t>можно</a:t>
            </a:r>
            <a:r>
              <a:rPr lang="ru-RU" altLang="ru-RU" sz="3200" b="1" dirty="0"/>
              <a:t>.</a:t>
            </a:r>
          </a:p>
          <a:p>
            <a:r>
              <a:rPr lang="ru-RU" altLang="ru-RU" sz="3200" b="1" dirty="0"/>
              <a:t>Составная задача решается </a:t>
            </a:r>
            <a:r>
              <a:rPr lang="ru-RU" altLang="ru-RU" sz="3200" b="1" dirty="0">
                <a:solidFill>
                  <a:srgbClr val="FF0000"/>
                </a:solidFill>
              </a:rPr>
              <a:t>в два действия</a:t>
            </a:r>
            <a:r>
              <a:rPr lang="ru-RU" altLang="ru-RU" sz="3200" b="1" dirty="0"/>
              <a:t>, </a:t>
            </a:r>
          </a:p>
          <a:p>
            <a:r>
              <a:rPr lang="ru-RU" altLang="ru-RU" sz="3200" b="1" dirty="0"/>
              <a:t>а простая </a:t>
            </a:r>
            <a:r>
              <a:rPr lang="ru-RU" altLang="ru-RU" sz="3200" b="1" dirty="0" smtClean="0">
                <a:ea typeface="Calibri" panose="020F0502020204030204" pitchFamily="34" charset="0"/>
                <a:cs typeface="Times New Roman" pitchFamily="18" charset="0"/>
              </a:rPr>
              <a:t>—</a:t>
            </a:r>
            <a:r>
              <a:rPr lang="ru-RU" altLang="ru-RU" sz="3200" b="1" dirty="0" smtClean="0"/>
              <a:t> </a:t>
            </a:r>
            <a:r>
              <a:rPr lang="ru-RU" altLang="ru-RU" sz="3200" b="1" dirty="0">
                <a:solidFill>
                  <a:srgbClr val="FF0000"/>
                </a:solidFill>
              </a:rPr>
              <a:t>в одно действие</a:t>
            </a:r>
            <a:r>
              <a:rPr lang="ru-RU" altLang="ru-RU" sz="3200" b="1" dirty="0"/>
              <a:t>.</a:t>
            </a:r>
          </a:p>
        </p:txBody>
      </p:sp>
      <p:pic>
        <p:nvPicPr>
          <p:cNvPr id="20488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3197225"/>
            <a:ext cx="2227262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6284913"/>
            <a:ext cx="411162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247650"/>
            <a:ext cx="573087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Рисунок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0175" y="247650"/>
            <a:ext cx="4079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вал 3">
            <a:extLst>
              <a:ext uri="{FF2B5EF4-FFF2-40B4-BE49-F238E27FC236}"/>
            </a:extLst>
          </p:cNvPr>
          <p:cNvSpPr/>
          <p:nvPr/>
        </p:nvSpPr>
        <p:spPr>
          <a:xfrm rot="20422078">
            <a:off x="5057775" y="4899025"/>
            <a:ext cx="1630363" cy="43815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/>
            </a:extLst>
          </p:cNvPr>
          <p:cNvSpPr/>
          <p:nvPr/>
        </p:nvSpPr>
        <p:spPr>
          <a:xfrm>
            <a:off x="2755900" y="153988"/>
            <a:ext cx="8937625" cy="6488112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pic>
        <p:nvPicPr>
          <p:cNvPr id="21511" name="Рисунок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5750" y="6273800"/>
            <a:ext cx="45243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832596">
            <a:off x="1746250" y="1449388"/>
            <a:ext cx="457200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2671763"/>
            <a:ext cx="3825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Рисунок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5525" y="5864225"/>
            <a:ext cx="855663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5" name="TextBox 32"/>
          <p:cNvSpPr txBox="1">
            <a:spLocks noChangeArrowheads="1"/>
          </p:cNvSpPr>
          <p:nvPr/>
        </p:nvSpPr>
        <p:spPr bwMode="auto">
          <a:xfrm>
            <a:off x="11441113" y="5873750"/>
            <a:ext cx="492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</a:p>
        </p:txBody>
      </p:sp>
      <p:sp>
        <p:nvSpPr>
          <p:cNvPr id="21516" name="TextBox 41"/>
          <p:cNvSpPr txBox="1">
            <a:spLocks noChangeArrowheads="1"/>
          </p:cNvSpPr>
          <p:nvPr/>
        </p:nvSpPr>
        <p:spPr bwMode="auto">
          <a:xfrm>
            <a:off x="4314825" y="687388"/>
            <a:ext cx="56864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3600" b="1">
                <a:solidFill>
                  <a:srgbClr val="2E75B6"/>
                </a:solidFill>
                <a:ea typeface="Calibri" pitchFamily="34" charset="0"/>
                <a:cs typeface="Calibri" pitchFamily="34" charset="0"/>
              </a:rPr>
              <a:t>Физкультминутка</a:t>
            </a:r>
          </a:p>
        </p:txBody>
      </p:sp>
      <p:pic>
        <p:nvPicPr>
          <p:cNvPr id="21517" name="Рисунок 3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723626">
            <a:off x="2462213" y="5637212"/>
            <a:ext cx="1042988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8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588" y="1428750"/>
            <a:ext cx="8794750" cy="446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9" name="TextBox 44"/>
          <p:cNvSpPr txBox="1">
            <a:spLocks noChangeArrowheads="1"/>
          </p:cNvSpPr>
          <p:nvPr/>
        </p:nvSpPr>
        <p:spPr bwMode="auto">
          <a:xfrm>
            <a:off x="10179050" y="5673725"/>
            <a:ext cx="98583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ru-RU" sz="800" b="1">
                <a:solidFill>
                  <a:srgbClr val="000000"/>
                </a:solidFill>
                <a:latin typeface="YS Text"/>
                <a:hlinkClick r:id="rId12"/>
              </a:rPr>
              <a:t>flomaster.club</a:t>
            </a:r>
            <a:endParaRPr lang="ru-RU" altLang="ru-RU" sz="800">
              <a:solidFill>
                <a:srgbClr val="000000"/>
              </a:solidFill>
            </a:endParaRPr>
          </a:p>
        </p:txBody>
      </p:sp>
      <p:pic>
        <p:nvPicPr>
          <p:cNvPr id="21520" name="Рисунок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3451225"/>
            <a:ext cx="3190875" cy="317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Овал 35">
            <a:extLst>
              <a:ext uri="{FF2B5EF4-FFF2-40B4-BE49-F238E27FC236}"/>
            </a:extLst>
          </p:cNvPr>
          <p:cNvSpPr/>
          <p:nvPr/>
        </p:nvSpPr>
        <p:spPr>
          <a:xfrm rot="20422078">
            <a:off x="5057775" y="4899025"/>
            <a:ext cx="1630363" cy="43815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2531" name="Рисунок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6284913"/>
            <a:ext cx="411162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247650"/>
            <a:ext cx="573087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Рисунок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0175" y="247650"/>
            <a:ext cx="4079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Рисунок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22031">
            <a:off x="2693988" y="5734050"/>
            <a:ext cx="1042987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832596">
            <a:off x="946150" y="1076325"/>
            <a:ext cx="45720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>
            <a:extLst>
              <a:ext uri="{FF2B5EF4-FFF2-40B4-BE49-F238E27FC236}"/>
            </a:extLst>
          </p:cNvPr>
          <p:cNvSpPr/>
          <p:nvPr/>
        </p:nvSpPr>
        <p:spPr>
          <a:xfrm>
            <a:off x="8445500" y="728663"/>
            <a:ext cx="2819400" cy="215423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Задание: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800" b="1" dirty="0" smtClean="0">
                <a:solidFill>
                  <a:schemeClr val="tx1"/>
                </a:solidFill>
              </a:rPr>
              <a:t>прочитайте </a:t>
            </a:r>
            <a:r>
              <a:rPr lang="ru-RU" sz="2800" b="1" dirty="0">
                <a:solidFill>
                  <a:schemeClr val="tx1"/>
                </a:solidFill>
              </a:rPr>
              <a:t>условие </a:t>
            </a:r>
            <a:r>
              <a:rPr lang="ru-RU" sz="2800" b="1" dirty="0" smtClean="0">
                <a:solidFill>
                  <a:schemeClr val="tx1"/>
                </a:solidFill>
              </a:rPr>
              <a:t/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>и </a:t>
            </a:r>
            <a:r>
              <a:rPr lang="ru-RU" sz="2800" b="1" dirty="0">
                <a:solidFill>
                  <a:schemeClr val="tx1"/>
                </a:solidFill>
              </a:rPr>
              <a:t>вопрос задачи.</a:t>
            </a:r>
          </a:p>
        </p:txBody>
      </p:sp>
      <p:pic>
        <p:nvPicPr>
          <p:cNvPr id="22537" name="Рисунок 2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2238" y="1935163"/>
            <a:ext cx="436562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Рисунок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1713" y="5873750"/>
            <a:ext cx="854075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9" name="TextBox 24"/>
          <p:cNvSpPr txBox="1">
            <a:spLocks noChangeArrowheads="1"/>
          </p:cNvSpPr>
          <p:nvPr/>
        </p:nvSpPr>
        <p:spPr bwMode="auto">
          <a:xfrm>
            <a:off x="11395075" y="5873750"/>
            <a:ext cx="492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16</a:t>
            </a:r>
          </a:p>
        </p:txBody>
      </p:sp>
      <p:pic>
        <p:nvPicPr>
          <p:cNvPr id="22540" name="Рисунок 2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45031"/>
            <a:ext cx="6235699" cy="352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Прямоугольник 28">
            <a:extLst>
              <a:ext uri="{FF2B5EF4-FFF2-40B4-BE49-F238E27FC236}"/>
            </a:extLst>
          </p:cNvPr>
          <p:cNvSpPr/>
          <p:nvPr/>
        </p:nvSpPr>
        <p:spPr>
          <a:xfrm>
            <a:off x="1873250" y="3774705"/>
            <a:ext cx="8669338" cy="29114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–</a:t>
            </a:r>
            <a:r>
              <a:rPr lang="ru-RU" sz="2800" b="1" dirty="0" smtClean="0">
                <a:solidFill>
                  <a:schemeClr val="tx1"/>
                </a:solidFill>
              </a:rPr>
              <a:t> Что нам известно? </a:t>
            </a:r>
            <a:endParaRPr lang="ru-RU" sz="2800" b="1" dirty="0">
              <a:solidFill>
                <a:schemeClr val="tx1"/>
              </a:solidFill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1</a:t>
            </a:r>
            <a:r>
              <a:rPr lang="ru-RU" sz="2800" b="1" dirty="0" smtClean="0">
                <a:solidFill>
                  <a:schemeClr val="tx1"/>
                </a:solidFill>
              </a:rPr>
              <a:t>) Зная, сколько у Полины книг со стихами (</a:t>
            </a:r>
            <a:r>
              <a:rPr lang="ru-RU" sz="2800" b="1" dirty="0">
                <a:solidFill>
                  <a:schemeClr val="tx1"/>
                </a:solidFill>
              </a:rPr>
              <a:t>3</a:t>
            </a:r>
            <a:r>
              <a:rPr lang="ru-RU" sz="2800" b="1" dirty="0" smtClean="0">
                <a:solidFill>
                  <a:schemeClr val="tx1"/>
                </a:solidFill>
              </a:rPr>
              <a:t>) и книг </a:t>
            </a:r>
            <a:r>
              <a:rPr lang="ru-RU" sz="2800" b="1" dirty="0">
                <a:solidFill>
                  <a:schemeClr val="tx1"/>
                </a:solidFill>
              </a:rPr>
              <a:t>со сказками (4), </a:t>
            </a:r>
            <a:r>
              <a:rPr lang="ru-RU" sz="2800" b="1" dirty="0">
                <a:solidFill>
                  <a:srgbClr val="FF0000"/>
                </a:solidFill>
              </a:rPr>
              <a:t>что можно определить?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– Что нам ещё </a:t>
            </a:r>
            <a:r>
              <a:rPr lang="ru-RU" sz="2800" b="1" dirty="0" smtClean="0">
                <a:solidFill>
                  <a:schemeClr val="tx1"/>
                </a:solidFill>
              </a:rPr>
              <a:t>известно?</a:t>
            </a:r>
            <a:endParaRPr lang="ru-RU" sz="2800" b="1" dirty="0">
              <a:solidFill>
                <a:schemeClr val="tx1"/>
              </a:solidFill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2</a:t>
            </a:r>
            <a:r>
              <a:rPr lang="ru-RU" sz="2800" b="1" dirty="0" smtClean="0">
                <a:solidFill>
                  <a:schemeClr val="tx1"/>
                </a:solidFill>
              </a:rPr>
              <a:t>) Зная</a:t>
            </a:r>
            <a:r>
              <a:rPr lang="ru-RU" sz="2800" b="1" dirty="0">
                <a:solidFill>
                  <a:schemeClr val="tx1"/>
                </a:solidFill>
              </a:rPr>
              <a:t>, сколько всего книг у </a:t>
            </a:r>
            <a:r>
              <a:rPr lang="ru-RU" sz="2800" b="1" dirty="0" smtClean="0">
                <a:solidFill>
                  <a:schemeClr val="tx1"/>
                </a:solidFill>
              </a:rPr>
              <a:t>Полины и </a:t>
            </a:r>
            <a:r>
              <a:rPr lang="ru-RU" sz="2800" b="1" dirty="0">
                <a:solidFill>
                  <a:schemeClr val="tx1"/>
                </a:solidFill>
              </a:rPr>
              <a:t>сколько она отнесла в библиотеку (5), </a:t>
            </a:r>
            <a:r>
              <a:rPr lang="ru-RU" sz="2800" b="1" dirty="0">
                <a:solidFill>
                  <a:srgbClr val="FF0000"/>
                </a:solidFill>
              </a:rPr>
              <a:t>что можно найти</a:t>
            </a:r>
            <a:r>
              <a:rPr lang="ru-RU" sz="2800" b="1" dirty="0" smtClean="0">
                <a:solidFill>
                  <a:srgbClr val="FF0000"/>
                </a:solidFill>
              </a:rPr>
              <a:t>?</a:t>
            </a:r>
            <a:endParaRPr lang="ru-RU" sz="2800" b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Овал 35">
            <a:extLst>
              <a:ext uri="{FF2B5EF4-FFF2-40B4-BE49-F238E27FC236}"/>
            </a:extLst>
          </p:cNvPr>
          <p:cNvSpPr/>
          <p:nvPr/>
        </p:nvSpPr>
        <p:spPr>
          <a:xfrm rot="20422078">
            <a:off x="5057775" y="4899025"/>
            <a:ext cx="1630363" cy="43815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3555" name="Рисунок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6284913"/>
            <a:ext cx="411162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247650"/>
            <a:ext cx="573087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Рисунок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0175" y="247650"/>
            <a:ext cx="4079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Рисунок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22031">
            <a:off x="2693988" y="5734050"/>
            <a:ext cx="1042987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Box 33">
            <a:extLst>
              <a:ext uri="{FF2B5EF4-FFF2-40B4-BE49-F238E27FC236}"/>
            </a:extLst>
          </p:cNvPr>
          <p:cNvSpPr txBox="1"/>
          <p:nvPr/>
        </p:nvSpPr>
        <p:spPr>
          <a:xfrm>
            <a:off x="265113" y="1563688"/>
            <a:ext cx="1819275" cy="120015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3600" b="1" dirty="0" smtClean="0">
                <a:solidFill>
                  <a:srgbClr val="548235"/>
                </a:solidFill>
                <a:ea typeface="Calibri" pitchFamily="34" charset="0"/>
                <a:cs typeface="Calibri" pitchFamily="34" charset="0"/>
              </a:rPr>
              <a:t>Работа </a:t>
            </a:r>
            <a:br>
              <a:rPr lang="ru-RU" altLang="ru-RU" sz="3600" b="1" dirty="0" smtClean="0">
                <a:solidFill>
                  <a:srgbClr val="548235"/>
                </a:solidFill>
                <a:ea typeface="Calibri" pitchFamily="34" charset="0"/>
                <a:cs typeface="Calibri" pitchFamily="34" charset="0"/>
              </a:rPr>
            </a:br>
            <a:r>
              <a:rPr lang="ru-RU" altLang="ru-RU" sz="3600" b="1" dirty="0" smtClean="0">
                <a:solidFill>
                  <a:srgbClr val="548235"/>
                </a:solidFill>
                <a:ea typeface="Calibri" pitchFamily="34" charset="0"/>
                <a:cs typeface="Calibri" pitchFamily="34" charset="0"/>
              </a:rPr>
              <a:t>в парах </a:t>
            </a:r>
            <a:endParaRPr lang="ru-RU" altLang="ru-RU" sz="3600" dirty="0">
              <a:solidFill>
                <a:srgbClr val="548235"/>
              </a:solidFill>
              <a:ea typeface="Calibri" pitchFamily="34" charset="0"/>
              <a:cs typeface="Calibri" pitchFamily="34" charset="0"/>
            </a:endParaRPr>
          </a:p>
        </p:txBody>
      </p:sp>
      <p:pic>
        <p:nvPicPr>
          <p:cNvPr id="23560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" y="3170238"/>
            <a:ext cx="2633663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Рисунок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832596">
            <a:off x="946150" y="1076325"/>
            <a:ext cx="45720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2" name="Рисунок 2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2238" y="1935163"/>
            <a:ext cx="436562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3" name="Рисунок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1713" y="5873750"/>
            <a:ext cx="854075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Прямоугольник 18">
            <a:extLst>
              <a:ext uri="{FF2B5EF4-FFF2-40B4-BE49-F238E27FC236}"/>
            </a:extLst>
          </p:cNvPr>
          <p:cNvSpPr/>
          <p:nvPr/>
        </p:nvSpPr>
        <p:spPr>
          <a:xfrm>
            <a:off x="2356888" y="4337843"/>
            <a:ext cx="3891511" cy="15359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Вариант 1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1"/>
                </a:solidFill>
              </a:rPr>
              <a:t>Прочитайте пояснения </a:t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>к </a:t>
            </a:r>
            <a:r>
              <a:rPr lang="ru-RU" sz="2800" b="1" dirty="0">
                <a:solidFill>
                  <a:schemeClr val="tx1"/>
                </a:solidFill>
              </a:rPr>
              <a:t>граф-схеме.</a:t>
            </a:r>
          </a:p>
        </p:txBody>
      </p:sp>
      <p:sp>
        <p:nvSpPr>
          <p:cNvPr id="21" name="Прямоугольник 20">
            <a:extLst>
              <a:ext uri="{FF2B5EF4-FFF2-40B4-BE49-F238E27FC236}"/>
            </a:extLst>
          </p:cNvPr>
          <p:cNvSpPr/>
          <p:nvPr/>
        </p:nvSpPr>
        <p:spPr>
          <a:xfrm>
            <a:off x="6348434" y="4337843"/>
            <a:ext cx="5538765" cy="15359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Вариант 2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1"/>
                </a:solidFill>
              </a:rPr>
              <a:t>Повторите </a:t>
            </a:r>
            <a:r>
              <a:rPr lang="ru-RU" sz="2800" b="1" dirty="0">
                <a:solidFill>
                  <a:schemeClr val="tx1"/>
                </a:solidFill>
              </a:rPr>
              <a:t>пояснения, </a:t>
            </a:r>
            <a:r>
              <a:rPr lang="ru-RU" sz="2800" b="1" dirty="0" smtClean="0">
                <a:solidFill>
                  <a:schemeClr val="tx1"/>
                </a:solidFill>
              </a:rPr>
              <a:t>показывая на </a:t>
            </a:r>
            <a:r>
              <a:rPr lang="ru-RU" sz="2800" b="1" dirty="0">
                <a:solidFill>
                  <a:schemeClr val="tx1"/>
                </a:solidFill>
              </a:rPr>
              <a:t>граф-схеме. </a:t>
            </a:r>
          </a:p>
        </p:txBody>
      </p:sp>
      <p:sp>
        <p:nvSpPr>
          <p:cNvPr id="23566" name="TextBox 24"/>
          <p:cNvSpPr txBox="1">
            <a:spLocks noChangeArrowheads="1"/>
          </p:cNvSpPr>
          <p:nvPr/>
        </p:nvSpPr>
        <p:spPr bwMode="auto">
          <a:xfrm>
            <a:off x="11395075" y="5873750"/>
            <a:ext cx="492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17</a:t>
            </a:r>
          </a:p>
        </p:txBody>
      </p:sp>
      <p:pic>
        <p:nvPicPr>
          <p:cNvPr id="23567" name="Рисунок 2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5475" y="127000"/>
            <a:ext cx="7549600" cy="4062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6"/>
          <p:cNvSpPr txBox="1">
            <a:spLocks noChangeArrowheads="1"/>
          </p:cNvSpPr>
          <p:nvPr/>
        </p:nvSpPr>
        <p:spPr bwMode="auto">
          <a:xfrm>
            <a:off x="1103313" y="323850"/>
            <a:ext cx="102171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3600" b="1" smtClean="0">
                <a:ea typeface="Calibri" pitchFamily="34" charset="0"/>
                <a:cs typeface="Calibri" pitchFamily="34" charset="0"/>
              </a:rPr>
              <a:t>   </a:t>
            </a:r>
            <a:endParaRPr lang="ru-RU" altLang="ru-RU" sz="3600" dirty="0">
              <a:ea typeface="Calibri" pitchFamily="34" charset="0"/>
              <a:cs typeface="Calibri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/>
            </a:extLst>
          </p:cNvPr>
          <p:cNvSpPr/>
          <p:nvPr/>
        </p:nvSpPr>
        <p:spPr>
          <a:xfrm>
            <a:off x="381000" y="3854450"/>
            <a:ext cx="6540500" cy="20081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Задание: </a:t>
            </a: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800" b="1" dirty="0" smtClean="0">
                <a:solidFill>
                  <a:schemeClr val="tx1"/>
                </a:solidFill>
              </a:rPr>
              <a:t>проверьте </a:t>
            </a:r>
            <a:r>
              <a:rPr lang="ru-RU" sz="2800" b="1" dirty="0">
                <a:solidFill>
                  <a:schemeClr val="tx1"/>
                </a:solidFill>
              </a:rPr>
              <a:t>друг у друга правильность краткой записи </a:t>
            </a:r>
            <a:r>
              <a:rPr lang="ru-RU" sz="2800" b="1" dirty="0" smtClean="0">
                <a:solidFill>
                  <a:schemeClr val="tx1"/>
                </a:solidFill>
              </a:rPr>
              <a:t>и </a:t>
            </a:r>
            <a:r>
              <a:rPr lang="ru-RU" sz="2800" b="1" dirty="0">
                <a:solidFill>
                  <a:schemeClr val="tx1"/>
                </a:solidFill>
              </a:rPr>
              <a:t>решения задачи. </a:t>
            </a:r>
          </a:p>
        </p:txBody>
      </p:sp>
      <p:pic>
        <p:nvPicPr>
          <p:cNvPr id="24580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5525" y="5864225"/>
            <a:ext cx="855663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TextBox 10"/>
          <p:cNvSpPr txBox="1">
            <a:spLocks noChangeArrowheads="1"/>
          </p:cNvSpPr>
          <p:nvPr/>
        </p:nvSpPr>
        <p:spPr bwMode="auto">
          <a:xfrm>
            <a:off x="11450638" y="5900738"/>
            <a:ext cx="492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18</a:t>
            </a:r>
          </a:p>
        </p:txBody>
      </p:sp>
      <p:sp>
        <p:nvSpPr>
          <p:cNvPr id="12" name="TextBox 11">
            <a:extLst>
              <a:ext uri="{FF2B5EF4-FFF2-40B4-BE49-F238E27FC236}"/>
            </a:extLst>
          </p:cNvPr>
          <p:cNvSpPr txBox="1"/>
          <p:nvPr/>
        </p:nvSpPr>
        <p:spPr>
          <a:xfrm>
            <a:off x="968375" y="944563"/>
            <a:ext cx="10820400" cy="2628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450215" algn="just"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ru-RU" sz="24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</a:t>
            </a:r>
            <a:r>
              <a:rPr lang="ru-RU" sz="28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</a:t>
            </a:r>
            <a:r>
              <a:rPr lang="ru-RU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Задача </a:t>
            </a:r>
          </a:p>
          <a:p>
            <a:pPr indent="450215" algn="just"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ru-RU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Было </a:t>
            </a:r>
            <a:r>
              <a:rPr lang="ru-RU" sz="28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</a:t>
            </a:r>
            <a:r>
              <a:rPr lang="ru-RU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книги и 4 книги</a:t>
            </a:r>
            <a:r>
              <a:rPr lang="ru-RU" sz="2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24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</a:t>
            </a:r>
            <a:r>
              <a:rPr lang="ru-RU" sz="28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ru-RU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3 + 4 = 7 (кн</a:t>
            </a:r>
            <a:r>
              <a:rPr lang="ru-RU" sz="28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.)                                              </a:t>
            </a:r>
            <a:endParaRPr lang="ru-RU" sz="2800" b="1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ru-RU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Отнесла </a:t>
            </a:r>
            <a:r>
              <a:rPr lang="ru-RU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</a:t>
            </a:r>
            <a:r>
              <a:rPr lang="ru-RU" sz="28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 книг</a:t>
            </a:r>
            <a:r>
              <a:rPr lang="ru-RU" sz="28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                    2</a:t>
            </a:r>
            <a:r>
              <a:rPr lang="ru-RU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7 – 5 = 2 (кн.)</a:t>
            </a:r>
          </a:p>
          <a:p>
            <a:pPr indent="450215" algn="just"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ru-RU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Осталось </a:t>
            </a:r>
            <a:r>
              <a:rPr lang="ru-RU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</a:t>
            </a:r>
            <a:r>
              <a:rPr lang="ru-RU" sz="28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к</a:t>
            </a:r>
            <a:r>
              <a:rPr lang="ru-RU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ниг</a:t>
            </a:r>
            <a:r>
              <a:rPr lang="ru-RU" sz="28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                  Ответ</a:t>
            </a:r>
            <a:r>
              <a:rPr lang="ru-RU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осталось 2 книги. </a:t>
            </a:r>
          </a:p>
          <a:p>
            <a:pPr algn="just"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dirty="0">
              <a:latin typeface="+mn-lt"/>
              <a:cs typeface="+mn-cs"/>
            </a:endParaRPr>
          </a:p>
        </p:txBody>
      </p:sp>
      <p:sp>
        <p:nvSpPr>
          <p:cNvPr id="15" name="Прямоугольник 14">
            <a:extLst>
              <a:ext uri="{FF2B5EF4-FFF2-40B4-BE49-F238E27FC236}"/>
            </a:extLst>
          </p:cNvPr>
          <p:cNvSpPr/>
          <p:nvPr/>
        </p:nvSpPr>
        <p:spPr>
          <a:xfrm>
            <a:off x="7153274" y="4056061"/>
            <a:ext cx="4297363" cy="16049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Почему эта задача называется составной?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Овал 35">
            <a:extLst>
              <a:ext uri="{FF2B5EF4-FFF2-40B4-BE49-F238E27FC236}"/>
            </a:extLst>
          </p:cNvPr>
          <p:cNvSpPr/>
          <p:nvPr/>
        </p:nvSpPr>
        <p:spPr>
          <a:xfrm rot="20422078">
            <a:off x="5057775" y="4899025"/>
            <a:ext cx="1630363" cy="43815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5603" name="Рисунок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6284913"/>
            <a:ext cx="411162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247650"/>
            <a:ext cx="573087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Рисунок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0175" y="247650"/>
            <a:ext cx="4079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Рисунок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22031">
            <a:off x="2693988" y="5734050"/>
            <a:ext cx="1042987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832596">
            <a:off x="946150" y="1076325"/>
            <a:ext cx="45720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>
            <a:extLst>
              <a:ext uri="{FF2B5EF4-FFF2-40B4-BE49-F238E27FC236}"/>
            </a:extLst>
          </p:cNvPr>
          <p:cNvSpPr/>
          <p:nvPr/>
        </p:nvSpPr>
        <p:spPr>
          <a:xfrm>
            <a:off x="8534399" y="573881"/>
            <a:ext cx="2860675" cy="21764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Задание: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800" b="1" dirty="0" smtClean="0">
                <a:solidFill>
                  <a:schemeClr val="tx1"/>
                </a:solidFill>
              </a:rPr>
              <a:t>прочитайте </a:t>
            </a:r>
            <a:r>
              <a:rPr lang="ru-RU" sz="2800" b="1" dirty="0">
                <a:solidFill>
                  <a:schemeClr val="tx1"/>
                </a:solidFill>
              </a:rPr>
              <a:t>условие </a:t>
            </a:r>
            <a:r>
              <a:rPr lang="ru-RU" sz="2800" b="1" dirty="0" smtClean="0">
                <a:solidFill>
                  <a:schemeClr val="tx1"/>
                </a:solidFill>
              </a:rPr>
              <a:t/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>и </a:t>
            </a:r>
            <a:r>
              <a:rPr lang="ru-RU" sz="2800" b="1" dirty="0">
                <a:solidFill>
                  <a:schemeClr val="tx1"/>
                </a:solidFill>
              </a:rPr>
              <a:t>вопрос </a:t>
            </a:r>
            <a:r>
              <a:rPr lang="ru-RU" sz="2800" b="1" dirty="0" smtClean="0">
                <a:solidFill>
                  <a:schemeClr val="tx1"/>
                </a:solidFill>
              </a:rPr>
              <a:t/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>задачи</a:t>
            </a:r>
            <a:r>
              <a:rPr lang="ru-RU" sz="2800" b="1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25609" name="Рисунок 2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2238" y="1935163"/>
            <a:ext cx="436562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0" name="Рисунок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1713" y="5873750"/>
            <a:ext cx="854075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1" name="TextBox 24"/>
          <p:cNvSpPr txBox="1">
            <a:spLocks noChangeArrowheads="1"/>
          </p:cNvSpPr>
          <p:nvPr/>
        </p:nvSpPr>
        <p:spPr bwMode="auto">
          <a:xfrm>
            <a:off x="11395075" y="5873750"/>
            <a:ext cx="492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19</a:t>
            </a:r>
          </a:p>
        </p:txBody>
      </p:sp>
      <p:sp>
        <p:nvSpPr>
          <p:cNvPr id="29" name="Прямоугольник 28">
            <a:extLst>
              <a:ext uri="{FF2B5EF4-FFF2-40B4-BE49-F238E27FC236}"/>
            </a:extLst>
          </p:cNvPr>
          <p:cNvSpPr/>
          <p:nvPr/>
        </p:nvSpPr>
        <p:spPr>
          <a:xfrm>
            <a:off x="1943100" y="3146425"/>
            <a:ext cx="8902699" cy="36687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– Кто может повторить вопрос задачи? </a:t>
            </a:r>
          </a:p>
          <a:p>
            <a:pPr marL="514350" indent="-514350" fontAlgn="auto">
              <a:spcBef>
                <a:spcPts val="0"/>
              </a:spcBef>
              <a:spcAft>
                <a:spcPts val="0"/>
              </a:spcAft>
              <a:buFontTx/>
              <a:buAutoNum type="arabicParenR"/>
              <a:defRPr/>
            </a:pPr>
            <a:r>
              <a:rPr lang="ru-RU" sz="2800" b="1" dirty="0">
                <a:solidFill>
                  <a:schemeClr val="tx1"/>
                </a:solidFill>
              </a:rPr>
              <a:t>Что </a:t>
            </a:r>
            <a:r>
              <a:rPr lang="ru-RU" sz="2800" b="1" dirty="0" smtClean="0">
                <a:solidFill>
                  <a:schemeClr val="tx1"/>
                </a:solidFill>
              </a:rPr>
              <a:t>нужно </a:t>
            </a:r>
            <a:r>
              <a:rPr lang="ru-RU" sz="2800" b="1" dirty="0">
                <a:solidFill>
                  <a:schemeClr val="tx1"/>
                </a:solidFill>
              </a:rPr>
              <a:t>знать, чтобы </a:t>
            </a:r>
            <a:r>
              <a:rPr lang="ru-RU" sz="2800" b="1" dirty="0">
                <a:solidFill>
                  <a:srgbClr val="FF0000"/>
                </a:solidFill>
              </a:rPr>
              <a:t>найти количество метров, которые остались</a:t>
            </a:r>
            <a:r>
              <a:rPr lang="ru-RU" sz="2800" b="1" dirty="0">
                <a:solidFill>
                  <a:schemeClr val="tx1"/>
                </a:solidFill>
              </a:rPr>
              <a:t>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– Что нам известно?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– Что нам неизвестно?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2) Что нужно знать, чтобы </a:t>
            </a:r>
            <a:r>
              <a:rPr lang="ru-RU" sz="2800" b="1" dirty="0">
                <a:solidFill>
                  <a:srgbClr val="FF0000"/>
                </a:solidFill>
              </a:rPr>
              <a:t>найти, сколько </a:t>
            </a:r>
            <a:r>
              <a:rPr lang="ru-RU" sz="2800" b="1" dirty="0" smtClean="0">
                <a:solidFill>
                  <a:srgbClr val="FF0000"/>
                </a:solidFill>
              </a:rPr>
              <a:t>всего метров </a:t>
            </a:r>
            <a:r>
              <a:rPr lang="ru-RU" sz="2800" b="1" dirty="0">
                <a:solidFill>
                  <a:srgbClr val="FF0000"/>
                </a:solidFill>
              </a:rPr>
              <a:t>ткани было</a:t>
            </a:r>
            <a:r>
              <a:rPr lang="ru-RU" sz="2800" b="1" dirty="0" smtClean="0">
                <a:solidFill>
                  <a:schemeClr val="tx1"/>
                </a:solidFill>
              </a:rPr>
              <a:t>?</a:t>
            </a:r>
            <a:r>
              <a:rPr lang="ru-RU" sz="2800" b="1" dirty="0" smtClean="0">
                <a:solidFill>
                  <a:srgbClr val="FF0000"/>
                </a:solidFill>
              </a:rPr>
              <a:t>  </a:t>
            </a:r>
            <a:endParaRPr lang="ru-RU" sz="2800" b="1" dirty="0">
              <a:solidFill>
                <a:srgbClr val="FF0000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1"/>
                </a:solidFill>
              </a:rPr>
              <a:t>– </a:t>
            </a:r>
            <a:r>
              <a:rPr lang="ru-RU" sz="2800" b="1" dirty="0">
                <a:solidFill>
                  <a:schemeClr val="tx1"/>
                </a:solidFill>
              </a:rPr>
              <a:t>Что нам известно?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25613" name="Рисунок 1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247650"/>
            <a:ext cx="7735888" cy="26574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6040438"/>
            <a:ext cx="635000" cy="65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Рисунок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832596">
            <a:off x="3251200" y="6254750"/>
            <a:ext cx="45720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Рисунок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038" y="6188075"/>
            <a:ext cx="3825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Рисунок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5525" y="5864225"/>
            <a:ext cx="855663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Рисунок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6284913"/>
            <a:ext cx="411162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247650"/>
            <a:ext cx="573087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Рисунок 2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363" y="5903913"/>
            <a:ext cx="45085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Рисунок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0175" y="247650"/>
            <a:ext cx="4079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Рисунок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3197225"/>
            <a:ext cx="2227262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вал 3">
            <a:extLst>
              <a:ext uri="{FF2B5EF4-FFF2-40B4-BE49-F238E27FC236}"/>
            </a:extLst>
          </p:cNvPr>
          <p:cNvSpPr/>
          <p:nvPr/>
        </p:nvSpPr>
        <p:spPr>
          <a:xfrm rot="20422078">
            <a:off x="5057775" y="4899025"/>
            <a:ext cx="1630363" cy="43815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204" name="TextBox 32"/>
          <p:cNvSpPr txBox="1">
            <a:spLocks noChangeArrowheads="1"/>
          </p:cNvSpPr>
          <p:nvPr/>
        </p:nvSpPr>
        <p:spPr bwMode="auto">
          <a:xfrm>
            <a:off x="11458575" y="5873750"/>
            <a:ext cx="338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pic>
        <p:nvPicPr>
          <p:cNvPr id="8205" name="Рисунок 2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538960">
            <a:off x="2108994" y="5633244"/>
            <a:ext cx="1042988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>
            <a:extLst>
              <a:ext uri="{FF2B5EF4-FFF2-40B4-BE49-F238E27FC236}"/>
            </a:extLst>
          </p:cNvPr>
          <p:cNvSpPr/>
          <p:nvPr/>
        </p:nvSpPr>
        <p:spPr>
          <a:xfrm>
            <a:off x="4508500" y="573881"/>
            <a:ext cx="6427788" cy="191055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>
                <a:solidFill>
                  <a:schemeClr val="tx1"/>
                </a:solidFill>
              </a:rPr>
              <a:t>Задание:</a:t>
            </a:r>
            <a:endParaRPr lang="ru-RU" sz="2800" b="1" dirty="0">
              <a:solidFill>
                <a:schemeClr val="tx1"/>
              </a:solidFill>
            </a:endParaRP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800" b="1" dirty="0" smtClean="0">
                <a:solidFill>
                  <a:schemeClr val="tx1"/>
                </a:solidFill>
              </a:rPr>
              <a:t>составьте задачу 1 по краткой записи и расскажите соседу по парте</a:t>
            </a:r>
            <a:r>
              <a:rPr lang="ru-RU" sz="2800" b="1" dirty="0">
                <a:solidFill>
                  <a:schemeClr val="tx1"/>
                </a:solidFill>
              </a:rPr>
              <a:t>;</a:t>
            </a: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800" b="1" dirty="0" smtClean="0">
                <a:solidFill>
                  <a:schemeClr val="tx1"/>
                </a:solidFill>
              </a:rPr>
              <a:t>решите </a:t>
            </a:r>
            <a:r>
              <a:rPr lang="ru-RU" sz="2800" b="1" dirty="0">
                <a:solidFill>
                  <a:schemeClr val="tx1"/>
                </a:solidFill>
              </a:rPr>
              <a:t>задачу.</a:t>
            </a:r>
          </a:p>
        </p:txBody>
      </p:sp>
      <p:sp>
        <p:nvSpPr>
          <p:cNvPr id="8207" name="TextBox 18"/>
          <p:cNvSpPr txBox="1">
            <a:spLocks noChangeArrowheads="1"/>
          </p:cNvSpPr>
          <p:nvPr/>
        </p:nvSpPr>
        <p:spPr bwMode="auto">
          <a:xfrm>
            <a:off x="3048000" y="3082925"/>
            <a:ext cx="6238875" cy="187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9263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altLang="ru-RU" sz="32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Снегирей </a:t>
            </a:r>
            <a:r>
              <a:rPr lang="ru-RU" altLang="ru-RU" sz="32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— </a:t>
            </a:r>
            <a:r>
              <a:rPr lang="ru-RU" altLang="ru-RU" sz="32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altLang="ru-RU" sz="32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? птиц                                                         </a:t>
            </a:r>
            <a:endParaRPr lang="ru-RU" altLang="ru-RU" sz="3200" b="1" i="1" dirty="0">
              <a:ea typeface="Calibri" pitchFamily="34" charset="0"/>
              <a:cs typeface="Times New Roman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altLang="ru-RU" sz="32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Синиц </a:t>
            </a:r>
            <a:r>
              <a:rPr lang="ru-RU" altLang="ru-RU" sz="32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— </a:t>
            </a:r>
            <a:r>
              <a:rPr lang="ru-RU" altLang="ru-RU" sz="32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 </a:t>
            </a:r>
            <a:r>
              <a:rPr lang="ru-RU" altLang="ru-RU" sz="32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                         </a:t>
            </a:r>
            <a:endParaRPr lang="ru-RU" altLang="ru-RU" sz="3200" b="1" i="1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5" name="TextBox 24">
            <a:extLst>
              <a:ext uri="{FF2B5EF4-FFF2-40B4-BE49-F238E27FC236}"/>
            </a:extLst>
          </p:cNvPr>
          <p:cNvSpPr txBox="1"/>
          <p:nvPr/>
        </p:nvSpPr>
        <p:spPr>
          <a:xfrm>
            <a:off x="265113" y="1563688"/>
            <a:ext cx="3724275" cy="120015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3600" b="1" dirty="0">
                <a:solidFill>
                  <a:srgbClr val="548235"/>
                </a:solidFill>
                <a:ea typeface="Calibri" pitchFamily="34" charset="0"/>
                <a:cs typeface="Calibri" pitchFamily="34" charset="0"/>
              </a:rPr>
              <a:t>Самостоятельная </a:t>
            </a:r>
          </a:p>
          <a:p>
            <a:pPr algn="ctr"/>
            <a:r>
              <a:rPr lang="ru-RU" altLang="ru-RU" sz="3600" b="1" dirty="0">
                <a:solidFill>
                  <a:srgbClr val="548235"/>
                </a:solidFill>
                <a:ea typeface="Calibri" pitchFamily="34" charset="0"/>
                <a:cs typeface="Calibri" pitchFamily="34" charset="0"/>
              </a:rPr>
              <a:t>работа </a:t>
            </a:r>
            <a:endParaRPr lang="ru-RU" altLang="ru-RU" sz="3600" dirty="0">
              <a:solidFill>
                <a:srgbClr val="548235"/>
              </a:solidFill>
              <a:ea typeface="Calibri" pitchFamily="34" charset="0"/>
              <a:cs typeface="Calibri" pitchFamily="34" charset="0"/>
            </a:endParaRPr>
          </a:p>
        </p:txBody>
      </p:sp>
      <p:sp>
        <p:nvSpPr>
          <p:cNvPr id="8209" name="Правая фигурная скобка 26"/>
          <p:cNvSpPr>
            <a:spLocks/>
          </p:cNvSpPr>
          <p:nvPr/>
        </p:nvSpPr>
        <p:spPr bwMode="auto">
          <a:xfrm>
            <a:off x="6242050" y="3197225"/>
            <a:ext cx="473075" cy="1635125"/>
          </a:xfrm>
          <a:prstGeom prst="rightBrace">
            <a:avLst>
              <a:gd name="adj1" fmla="val 8337"/>
              <a:gd name="adj2" fmla="val 50000"/>
            </a:avLst>
          </a:prstGeom>
          <a:noFill/>
          <a:ln w="6350" algn="ctr">
            <a:solidFill>
              <a:srgbClr val="5B9BD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 b="1"/>
          </a:p>
        </p:txBody>
      </p:sp>
    </p:spTree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Овал 35">
            <a:extLst>
              <a:ext uri="{FF2B5EF4-FFF2-40B4-BE49-F238E27FC236}"/>
            </a:extLst>
          </p:cNvPr>
          <p:cNvSpPr/>
          <p:nvPr/>
        </p:nvSpPr>
        <p:spPr>
          <a:xfrm rot="20422078">
            <a:off x="5057775" y="4899025"/>
            <a:ext cx="1630363" cy="43815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6627" name="Рисунок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6284913"/>
            <a:ext cx="411162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247650"/>
            <a:ext cx="573087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Рисунок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0175" y="247650"/>
            <a:ext cx="4079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Рисунок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22031">
            <a:off x="2693988" y="5734050"/>
            <a:ext cx="1042987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Box 33">
            <a:extLst>
              <a:ext uri="{FF2B5EF4-FFF2-40B4-BE49-F238E27FC236}"/>
            </a:extLst>
          </p:cNvPr>
          <p:cNvSpPr txBox="1"/>
          <p:nvPr/>
        </p:nvSpPr>
        <p:spPr>
          <a:xfrm>
            <a:off x="265113" y="1563688"/>
            <a:ext cx="1819275" cy="120015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3600" b="1" dirty="0" smtClean="0">
                <a:solidFill>
                  <a:srgbClr val="548235"/>
                </a:solidFill>
                <a:ea typeface="Calibri" pitchFamily="34" charset="0"/>
                <a:cs typeface="Calibri" pitchFamily="34" charset="0"/>
              </a:rPr>
              <a:t>Работа </a:t>
            </a:r>
            <a:br>
              <a:rPr lang="ru-RU" altLang="ru-RU" sz="3600" b="1" dirty="0" smtClean="0">
                <a:solidFill>
                  <a:srgbClr val="548235"/>
                </a:solidFill>
                <a:ea typeface="Calibri" pitchFamily="34" charset="0"/>
                <a:cs typeface="Calibri" pitchFamily="34" charset="0"/>
              </a:rPr>
            </a:br>
            <a:r>
              <a:rPr lang="ru-RU" altLang="ru-RU" sz="3600" b="1" dirty="0" smtClean="0">
                <a:solidFill>
                  <a:srgbClr val="548235"/>
                </a:solidFill>
                <a:ea typeface="Calibri" pitchFamily="34" charset="0"/>
                <a:cs typeface="Calibri" pitchFamily="34" charset="0"/>
              </a:rPr>
              <a:t>в парах </a:t>
            </a:r>
            <a:endParaRPr lang="ru-RU" altLang="ru-RU" sz="3600" dirty="0">
              <a:solidFill>
                <a:srgbClr val="548235"/>
              </a:solidFill>
              <a:ea typeface="Calibri" pitchFamily="34" charset="0"/>
              <a:cs typeface="Calibri" pitchFamily="34" charset="0"/>
            </a:endParaRPr>
          </a:p>
        </p:txBody>
      </p:sp>
      <p:pic>
        <p:nvPicPr>
          <p:cNvPr id="26632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832596">
            <a:off x="946150" y="1076325"/>
            <a:ext cx="45720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Рисунок 2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2238" y="1935163"/>
            <a:ext cx="436562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4" name="Рисунок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1713" y="5873750"/>
            <a:ext cx="854075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Прямоугольник 18">
            <a:extLst>
              <a:ext uri="{FF2B5EF4-FFF2-40B4-BE49-F238E27FC236}"/>
            </a:extLst>
          </p:cNvPr>
          <p:cNvSpPr/>
          <p:nvPr/>
        </p:nvSpPr>
        <p:spPr>
          <a:xfrm>
            <a:off x="466724" y="3490913"/>
            <a:ext cx="4714875" cy="13144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Вариант 2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1"/>
                </a:solidFill>
              </a:rPr>
              <a:t>  Прочитайте первый вопрос</a:t>
            </a:r>
            <a:r>
              <a:rPr lang="ru-RU" sz="28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1" name="Прямоугольник 20">
            <a:extLst>
              <a:ext uri="{FF2B5EF4-FFF2-40B4-BE49-F238E27FC236}"/>
            </a:extLst>
          </p:cNvPr>
          <p:cNvSpPr/>
          <p:nvPr/>
        </p:nvSpPr>
        <p:spPr>
          <a:xfrm>
            <a:off x="5626100" y="3440113"/>
            <a:ext cx="4927600" cy="14160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Вариант </a:t>
            </a:r>
            <a:r>
              <a:rPr lang="ru-RU" sz="2800" b="1" dirty="0" smtClean="0">
                <a:solidFill>
                  <a:schemeClr val="tx1"/>
                </a:solidFill>
              </a:rPr>
              <a:t>1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1"/>
                </a:solidFill>
              </a:rPr>
              <a:t>Ответьте на первый вопрос</a:t>
            </a:r>
            <a:r>
              <a:rPr lang="ru-RU" sz="2800" b="1" dirty="0">
                <a:solidFill>
                  <a:schemeClr val="tx1"/>
                </a:solidFill>
              </a:rPr>
              <a:t>, </a:t>
            </a:r>
            <a:r>
              <a:rPr lang="ru-RU" sz="2800" b="1" dirty="0" smtClean="0">
                <a:solidFill>
                  <a:schemeClr val="tx1"/>
                </a:solidFill>
              </a:rPr>
              <a:t>показывая </a:t>
            </a:r>
            <a:r>
              <a:rPr lang="ru-RU" sz="2800" b="1" dirty="0">
                <a:solidFill>
                  <a:schemeClr val="tx1"/>
                </a:solidFill>
              </a:rPr>
              <a:t>на граф-схеме. </a:t>
            </a:r>
          </a:p>
        </p:txBody>
      </p:sp>
      <p:sp>
        <p:nvSpPr>
          <p:cNvPr id="26637" name="TextBox 24"/>
          <p:cNvSpPr txBox="1">
            <a:spLocks noChangeArrowheads="1"/>
          </p:cNvSpPr>
          <p:nvPr/>
        </p:nvSpPr>
        <p:spPr bwMode="auto">
          <a:xfrm>
            <a:off x="11395075" y="5873750"/>
            <a:ext cx="492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20</a:t>
            </a:r>
          </a:p>
        </p:txBody>
      </p:sp>
      <p:pic>
        <p:nvPicPr>
          <p:cNvPr id="26638" name="Рисунок 1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538" y="152400"/>
            <a:ext cx="8856662" cy="303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>
            <a:extLst>
              <a:ext uri="{FF2B5EF4-FFF2-40B4-BE49-F238E27FC236}"/>
            </a:extLst>
          </p:cNvPr>
          <p:cNvSpPr/>
          <p:nvPr/>
        </p:nvSpPr>
        <p:spPr>
          <a:xfrm>
            <a:off x="466725" y="5181600"/>
            <a:ext cx="4714874" cy="14287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Вариант 1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1"/>
                </a:solidFill>
              </a:rPr>
              <a:t>  Прочитайте второй вопрос</a:t>
            </a:r>
            <a:r>
              <a:rPr lang="ru-RU" sz="28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8" name="Прямоугольник 17">
            <a:extLst>
              <a:ext uri="{FF2B5EF4-FFF2-40B4-BE49-F238E27FC236}"/>
            </a:extLst>
          </p:cNvPr>
          <p:cNvSpPr/>
          <p:nvPr/>
        </p:nvSpPr>
        <p:spPr>
          <a:xfrm>
            <a:off x="5626100" y="5181600"/>
            <a:ext cx="4927600" cy="15033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Вариант 2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1"/>
                </a:solidFill>
              </a:rPr>
              <a:t>Ответьте </a:t>
            </a:r>
            <a:r>
              <a:rPr lang="ru-RU" sz="2800" b="1" dirty="0">
                <a:solidFill>
                  <a:schemeClr val="tx1"/>
                </a:solidFill>
              </a:rPr>
              <a:t>на </a:t>
            </a:r>
            <a:r>
              <a:rPr lang="ru-RU" sz="2800" b="1" dirty="0" smtClean="0">
                <a:solidFill>
                  <a:schemeClr val="tx1"/>
                </a:solidFill>
              </a:rPr>
              <a:t>второй вопрос</a:t>
            </a:r>
            <a:r>
              <a:rPr lang="ru-RU" sz="2800" b="1" dirty="0">
                <a:solidFill>
                  <a:schemeClr val="tx1"/>
                </a:solidFill>
              </a:rPr>
              <a:t>, </a:t>
            </a:r>
            <a:r>
              <a:rPr lang="ru-RU" sz="2800" b="1" dirty="0" smtClean="0">
                <a:solidFill>
                  <a:schemeClr val="tx1"/>
                </a:solidFill>
              </a:rPr>
              <a:t>показывая </a:t>
            </a:r>
            <a:r>
              <a:rPr lang="ru-RU" sz="2800" b="1" dirty="0">
                <a:solidFill>
                  <a:schemeClr val="tx1"/>
                </a:solidFill>
              </a:rPr>
              <a:t>на граф-схеме. </a:t>
            </a:r>
          </a:p>
        </p:txBody>
      </p:sp>
    </p:spTree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17" grpId="0" animBg="1"/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6"/>
          <p:cNvSpPr txBox="1">
            <a:spLocks noChangeArrowheads="1"/>
          </p:cNvSpPr>
          <p:nvPr/>
        </p:nvSpPr>
        <p:spPr bwMode="auto">
          <a:xfrm>
            <a:off x="1103313" y="323850"/>
            <a:ext cx="102171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3600" b="1" smtClean="0">
                <a:ea typeface="Calibri" pitchFamily="34" charset="0"/>
                <a:cs typeface="Calibri" pitchFamily="34" charset="0"/>
              </a:rPr>
              <a:t>   </a:t>
            </a:r>
            <a:endParaRPr lang="ru-RU" altLang="ru-RU" sz="3600" dirty="0">
              <a:ea typeface="Calibri" pitchFamily="34" charset="0"/>
              <a:cs typeface="Calibri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/>
            </a:extLst>
          </p:cNvPr>
          <p:cNvSpPr/>
          <p:nvPr/>
        </p:nvSpPr>
        <p:spPr>
          <a:xfrm>
            <a:off x="292100" y="4054478"/>
            <a:ext cx="6540500" cy="16700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Задание: </a:t>
            </a: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800" b="1" dirty="0" smtClean="0">
                <a:solidFill>
                  <a:schemeClr val="tx1"/>
                </a:solidFill>
              </a:rPr>
              <a:t>проверьте </a:t>
            </a:r>
            <a:r>
              <a:rPr lang="ru-RU" sz="2800" b="1" dirty="0">
                <a:solidFill>
                  <a:schemeClr val="tx1"/>
                </a:solidFill>
              </a:rPr>
              <a:t>друг у друга правильность краткой записи и решения задачи. </a:t>
            </a:r>
          </a:p>
        </p:txBody>
      </p:sp>
      <p:pic>
        <p:nvPicPr>
          <p:cNvPr id="27652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5525" y="5864225"/>
            <a:ext cx="855663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TextBox 10"/>
          <p:cNvSpPr txBox="1">
            <a:spLocks noChangeArrowheads="1"/>
          </p:cNvSpPr>
          <p:nvPr/>
        </p:nvSpPr>
        <p:spPr bwMode="auto">
          <a:xfrm>
            <a:off x="11450638" y="5900738"/>
            <a:ext cx="492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21</a:t>
            </a:r>
          </a:p>
        </p:txBody>
      </p:sp>
      <p:sp>
        <p:nvSpPr>
          <p:cNvPr id="12" name="TextBox 11">
            <a:extLst>
              <a:ext uri="{FF2B5EF4-FFF2-40B4-BE49-F238E27FC236}"/>
            </a:extLst>
          </p:cNvPr>
          <p:cNvSpPr txBox="1"/>
          <p:nvPr/>
        </p:nvSpPr>
        <p:spPr>
          <a:xfrm>
            <a:off x="968375" y="944563"/>
            <a:ext cx="10820400" cy="2643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450215" algn="just"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ru-RU" sz="24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</a:t>
            </a:r>
            <a:r>
              <a:rPr lang="ru-RU" sz="28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</a:t>
            </a:r>
            <a:r>
              <a:rPr lang="ru-RU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Задача </a:t>
            </a:r>
          </a:p>
          <a:p>
            <a:pPr indent="450215" algn="just"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ru-RU" sz="28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Было — 20 </a:t>
            </a:r>
            <a:r>
              <a:rPr lang="ru-RU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 и 30 </a:t>
            </a:r>
            <a:r>
              <a:rPr lang="ru-RU" sz="28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</a:t>
            </a:r>
            <a:r>
              <a:rPr lang="ru-RU" sz="24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24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</a:t>
            </a:r>
            <a:r>
              <a:rPr lang="ru-RU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1) 20 + 30 = 50 (м</a:t>
            </a:r>
            <a:r>
              <a:rPr lang="ru-RU" sz="28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                                             </a:t>
            </a:r>
            <a:endParaRPr lang="ru-RU" sz="2800" b="1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ru-RU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Израсходовали </a:t>
            </a:r>
            <a:r>
              <a:rPr lang="ru-RU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</a:t>
            </a:r>
            <a:r>
              <a:rPr lang="ru-RU" sz="28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40 м</a:t>
            </a:r>
            <a:r>
              <a:rPr lang="ru-RU" sz="28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         2</a:t>
            </a:r>
            <a:r>
              <a:rPr lang="ru-RU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50 – 40 = 10 (м)</a:t>
            </a:r>
          </a:p>
          <a:p>
            <a:pPr indent="450215" algn="just"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ru-RU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Осталось </a:t>
            </a:r>
            <a:r>
              <a:rPr lang="ru-RU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</a:t>
            </a:r>
            <a:r>
              <a:rPr lang="ru-RU" sz="28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ru-RU" sz="28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м.                     Ответ</a:t>
            </a:r>
            <a:r>
              <a:rPr lang="ru-RU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осталось 10 метров. </a:t>
            </a:r>
          </a:p>
          <a:p>
            <a:pPr algn="just"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dirty="0">
              <a:latin typeface="+mn-lt"/>
              <a:cs typeface="+mn-cs"/>
            </a:endParaRPr>
          </a:p>
        </p:txBody>
      </p:sp>
      <p:sp>
        <p:nvSpPr>
          <p:cNvPr id="8" name="Прямоугольник 7">
            <a:extLst>
              <a:ext uri="{FF2B5EF4-FFF2-40B4-BE49-F238E27FC236}"/>
            </a:extLst>
          </p:cNvPr>
          <p:cNvSpPr/>
          <p:nvPr/>
        </p:nvSpPr>
        <p:spPr>
          <a:xfrm>
            <a:off x="6939754" y="4054478"/>
            <a:ext cx="4673602" cy="16843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Задание:</a:t>
            </a: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800" b="1" dirty="0">
                <a:solidFill>
                  <a:schemeClr val="tx1"/>
                </a:solidFill>
              </a:rPr>
              <a:t>расскажите друг другу, почему эта задача </a:t>
            </a:r>
            <a:r>
              <a:rPr lang="ru-RU" sz="2800" b="1" dirty="0" smtClean="0">
                <a:solidFill>
                  <a:schemeClr val="tx1"/>
                </a:solidFill>
              </a:rPr>
              <a:t>называется  составной</a:t>
            </a:r>
            <a:r>
              <a:rPr lang="ru-RU" sz="2800" b="1" dirty="0">
                <a:solidFill>
                  <a:schemeClr val="tx1"/>
                </a:solidFill>
              </a:rPr>
              <a:t>.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Овал 35">
            <a:extLst>
              <a:ext uri="{FF2B5EF4-FFF2-40B4-BE49-F238E27FC236}"/>
            </a:extLst>
          </p:cNvPr>
          <p:cNvSpPr/>
          <p:nvPr/>
        </p:nvSpPr>
        <p:spPr>
          <a:xfrm rot="20422078">
            <a:off x="5057775" y="4899025"/>
            <a:ext cx="1630363" cy="43815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8675" name="Рисунок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6284913"/>
            <a:ext cx="411162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247650"/>
            <a:ext cx="573087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Рисунок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22031">
            <a:off x="2693988" y="5734050"/>
            <a:ext cx="1042987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Box 33">
            <a:extLst>
              <a:ext uri="{FF2B5EF4-FFF2-40B4-BE49-F238E27FC236}"/>
            </a:extLst>
          </p:cNvPr>
          <p:cNvSpPr txBox="1"/>
          <p:nvPr/>
        </p:nvSpPr>
        <p:spPr>
          <a:xfrm>
            <a:off x="265113" y="1563688"/>
            <a:ext cx="3670300" cy="120015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3600" b="1">
                <a:solidFill>
                  <a:srgbClr val="548235"/>
                </a:solidFill>
                <a:ea typeface="Calibri" pitchFamily="34" charset="0"/>
                <a:cs typeface="Calibri" pitchFamily="34" charset="0"/>
              </a:rPr>
              <a:t>Самостоятельная </a:t>
            </a:r>
          </a:p>
          <a:p>
            <a:pPr algn="ctr"/>
            <a:r>
              <a:rPr lang="ru-RU" altLang="ru-RU" sz="3600" b="1">
                <a:solidFill>
                  <a:srgbClr val="548235"/>
                </a:solidFill>
                <a:ea typeface="Calibri" pitchFamily="34" charset="0"/>
                <a:cs typeface="Calibri" pitchFamily="34" charset="0"/>
              </a:rPr>
              <a:t>работа </a:t>
            </a:r>
            <a:endParaRPr lang="ru-RU" altLang="ru-RU" sz="3600">
              <a:solidFill>
                <a:srgbClr val="548235"/>
              </a:solidFill>
              <a:ea typeface="Calibri" pitchFamily="34" charset="0"/>
              <a:cs typeface="Calibri" pitchFamily="34" charset="0"/>
            </a:endParaRPr>
          </a:p>
        </p:txBody>
      </p:sp>
      <p:pic>
        <p:nvPicPr>
          <p:cNvPr id="28679" name="Рисунок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832596">
            <a:off x="946150" y="1076325"/>
            <a:ext cx="45720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Рисунок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2238" y="1935163"/>
            <a:ext cx="436562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Рисунок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1713" y="5873750"/>
            <a:ext cx="854075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Прямоугольник 18">
            <a:extLst>
              <a:ext uri="{FF2B5EF4-FFF2-40B4-BE49-F238E27FC236}"/>
            </a:extLst>
          </p:cNvPr>
          <p:cNvSpPr/>
          <p:nvPr/>
        </p:nvSpPr>
        <p:spPr>
          <a:xfrm>
            <a:off x="2828131" y="4796604"/>
            <a:ext cx="8164512" cy="138985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Задание:</a:t>
            </a: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800" b="1" dirty="0" smtClean="0">
                <a:solidFill>
                  <a:schemeClr val="tx1"/>
                </a:solidFill>
              </a:rPr>
              <a:t>проверьте </a:t>
            </a:r>
            <a:r>
              <a:rPr lang="ru-RU" sz="2800" b="1" dirty="0">
                <a:solidFill>
                  <a:schemeClr val="tx1"/>
                </a:solidFill>
              </a:rPr>
              <a:t>правильность составленной задачи. </a:t>
            </a:r>
          </a:p>
        </p:txBody>
      </p:sp>
      <p:sp>
        <p:nvSpPr>
          <p:cNvPr id="28683" name="TextBox 24"/>
          <p:cNvSpPr txBox="1">
            <a:spLocks noChangeArrowheads="1"/>
          </p:cNvSpPr>
          <p:nvPr/>
        </p:nvSpPr>
        <p:spPr bwMode="auto">
          <a:xfrm>
            <a:off x="11395075" y="5873750"/>
            <a:ext cx="492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22</a:t>
            </a:r>
          </a:p>
        </p:txBody>
      </p:sp>
      <p:pic>
        <p:nvPicPr>
          <p:cNvPr id="28684" name="Рисунок 2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457200"/>
            <a:ext cx="7432675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5" name="Рисунок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" y="3170238"/>
            <a:ext cx="2657475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6" name="TextBox 30"/>
          <p:cNvSpPr txBox="1">
            <a:spLocks noChangeArrowheads="1"/>
          </p:cNvSpPr>
          <p:nvPr/>
        </p:nvSpPr>
        <p:spPr bwMode="auto">
          <a:xfrm>
            <a:off x="2848771" y="3083719"/>
            <a:ext cx="8921748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/>
            <a:r>
              <a:rPr lang="ru-RU" altLang="ru-RU" sz="3200" b="1" dirty="0">
                <a:latin typeface="Times New Roman" pitchFamily="18" charset="0"/>
                <a:ea typeface="Calibri" pitchFamily="34" charset="0"/>
                <a:cs typeface="Calibri" pitchFamily="34" charset="0"/>
              </a:rPr>
              <a:t>В киоске было 2 кг персиков и 8 кг яблок. Продали 4 кг фруктов. Сколько килограммов фруктов осталось?</a:t>
            </a:r>
            <a:endParaRPr lang="ru-RU" altLang="ru-RU" sz="3200" dirty="0"/>
          </a:p>
        </p:txBody>
      </p:sp>
    </p:spTree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Овал 35">
            <a:extLst>
              <a:ext uri="{FF2B5EF4-FFF2-40B4-BE49-F238E27FC236}"/>
            </a:extLst>
          </p:cNvPr>
          <p:cNvSpPr/>
          <p:nvPr/>
        </p:nvSpPr>
        <p:spPr>
          <a:xfrm rot="20422078">
            <a:off x="5057775" y="4899025"/>
            <a:ext cx="1630363" cy="43815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9699" name="Рисунок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6284913"/>
            <a:ext cx="411162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247650"/>
            <a:ext cx="573087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Рисунок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22031">
            <a:off x="2693988" y="5734050"/>
            <a:ext cx="1042987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Box 33">
            <a:extLst>
              <a:ext uri="{FF2B5EF4-FFF2-40B4-BE49-F238E27FC236}"/>
            </a:extLst>
          </p:cNvPr>
          <p:cNvSpPr txBox="1"/>
          <p:nvPr/>
        </p:nvSpPr>
        <p:spPr>
          <a:xfrm>
            <a:off x="138113" y="1563688"/>
            <a:ext cx="1819275" cy="120015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3600" b="1" dirty="0" smtClean="0">
                <a:solidFill>
                  <a:srgbClr val="548235"/>
                </a:solidFill>
                <a:ea typeface="Calibri" pitchFamily="34" charset="0"/>
                <a:cs typeface="Calibri" pitchFamily="34" charset="0"/>
              </a:rPr>
              <a:t>Работа </a:t>
            </a:r>
            <a:br>
              <a:rPr lang="ru-RU" altLang="ru-RU" sz="3600" b="1" dirty="0" smtClean="0">
                <a:solidFill>
                  <a:srgbClr val="548235"/>
                </a:solidFill>
                <a:ea typeface="Calibri" pitchFamily="34" charset="0"/>
                <a:cs typeface="Calibri" pitchFamily="34" charset="0"/>
              </a:rPr>
            </a:br>
            <a:r>
              <a:rPr lang="ru-RU" altLang="ru-RU" sz="3600" b="1" dirty="0" smtClean="0">
                <a:solidFill>
                  <a:srgbClr val="548235"/>
                </a:solidFill>
                <a:ea typeface="Calibri" pitchFamily="34" charset="0"/>
                <a:cs typeface="Calibri" pitchFamily="34" charset="0"/>
              </a:rPr>
              <a:t>в парах </a:t>
            </a:r>
            <a:endParaRPr lang="ru-RU" altLang="ru-RU" sz="3600" dirty="0">
              <a:solidFill>
                <a:srgbClr val="548235"/>
              </a:solidFill>
              <a:ea typeface="Calibri" pitchFamily="34" charset="0"/>
              <a:cs typeface="Calibri" pitchFamily="34" charset="0"/>
            </a:endParaRPr>
          </a:p>
        </p:txBody>
      </p:sp>
      <p:pic>
        <p:nvPicPr>
          <p:cNvPr id="29703" name="Рисунок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832596">
            <a:off x="946150" y="1076325"/>
            <a:ext cx="45720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Рисунок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2238" y="1935163"/>
            <a:ext cx="436562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Рисунок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1713" y="5873750"/>
            <a:ext cx="854075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Прямоугольник 18">
            <a:extLst>
              <a:ext uri="{FF2B5EF4-FFF2-40B4-BE49-F238E27FC236}"/>
            </a:extLst>
          </p:cNvPr>
          <p:cNvSpPr/>
          <p:nvPr/>
        </p:nvSpPr>
        <p:spPr>
          <a:xfrm>
            <a:off x="490536" y="3619502"/>
            <a:ext cx="4541019" cy="12001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Вариант 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1"/>
                </a:solidFill>
              </a:rPr>
              <a:t>Задайте первый </a:t>
            </a:r>
            <a:r>
              <a:rPr lang="ru-RU" sz="2800" b="1" dirty="0">
                <a:solidFill>
                  <a:schemeClr val="tx1"/>
                </a:solidFill>
              </a:rPr>
              <a:t>вопрос.</a:t>
            </a:r>
          </a:p>
        </p:txBody>
      </p:sp>
      <p:sp>
        <p:nvSpPr>
          <p:cNvPr id="21" name="Прямоугольник 20">
            <a:extLst>
              <a:ext uri="{FF2B5EF4-FFF2-40B4-BE49-F238E27FC236}"/>
            </a:extLst>
          </p:cNvPr>
          <p:cNvSpPr/>
          <p:nvPr/>
        </p:nvSpPr>
        <p:spPr>
          <a:xfrm>
            <a:off x="5372100" y="3498849"/>
            <a:ext cx="5283200" cy="144145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Вариант 2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1"/>
                </a:solidFill>
              </a:rPr>
              <a:t>Ответьте на первый </a:t>
            </a:r>
            <a:r>
              <a:rPr lang="ru-RU" sz="2800" b="1" dirty="0">
                <a:solidFill>
                  <a:schemeClr val="tx1"/>
                </a:solidFill>
              </a:rPr>
              <a:t>вопрос, </a:t>
            </a:r>
            <a:r>
              <a:rPr lang="ru-RU" sz="2800" b="1" dirty="0" smtClean="0">
                <a:solidFill>
                  <a:schemeClr val="tx1"/>
                </a:solidFill>
              </a:rPr>
              <a:t/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>показывая </a:t>
            </a:r>
            <a:r>
              <a:rPr lang="ru-RU" sz="2800" b="1" dirty="0">
                <a:solidFill>
                  <a:schemeClr val="tx1"/>
                </a:solidFill>
              </a:rPr>
              <a:t>на граф-схеме. </a:t>
            </a:r>
          </a:p>
        </p:txBody>
      </p:sp>
      <p:sp>
        <p:nvSpPr>
          <p:cNvPr id="29708" name="TextBox 24"/>
          <p:cNvSpPr txBox="1">
            <a:spLocks noChangeArrowheads="1"/>
          </p:cNvSpPr>
          <p:nvPr/>
        </p:nvSpPr>
        <p:spPr bwMode="auto">
          <a:xfrm>
            <a:off x="11395075" y="5873750"/>
            <a:ext cx="492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23</a:t>
            </a:r>
          </a:p>
        </p:txBody>
      </p:sp>
      <p:sp>
        <p:nvSpPr>
          <p:cNvPr id="17" name="Прямоугольник 16">
            <a:extLst>
              <a:ext uri="{FF2B5EF4-FFF2-40B4-BE49-F238E27FC236}"/>
            </a:extLst>
          </p:cNvPr>
          <p:cNvSpPr/>
          <p:nvPr/>
        </p:nvSpPr>
        <p:spPr>
          <a:xfrm>
            <a:off x="490538" y="5229040"/>
            <a:ext cx="4541019" cy="131603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Вариант </a:t>
            </a:r>
            <a:r>
              <a:rPr lang="ru-RU" sz="2800" b="1" dirty="0" smtClean="0">
                <a:solidFill>
                  <a:schemeClr val="tx1"/>
                </a:solidFill>
              </a:rPr>
              <a:t>2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1"/>
                </a:solidFill>
              </a:rPr>
              <a:t>Задайте </a:t>
            </a:r>
            <a:r>
              <a:rPr lang="ru-RU" sz="2800" b="1" dirty="0">
                <a:solidFill>
                  <a:schemeClr val="tx1"/>
                </a:solidFill>
              </a:rPr>
              <a:t>второй вопрос</a:t>
            </a:r>
            <a:r>
              <a:rPr lang="ru-RU" sz="2800" b="1" dirty="0" smtClean="0">
                <a:solidFill>
                  <a:schemeClr val="tx1"/>
                </a:solidFill>
              </a:rPr>
              <a:t>.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8" name="Прямоугольник 17">
            <a:extLst>
              <a:ext uri="{FF2B5EF4-FFF2-40B4-BE49-F238E27FC236}"/>
            </a:extLst>
          </p:cNvPr>
          <p:cNvSpPr/>
          <p:nvPr/>
        </p:nvSpPr>
        <p:spPr>
          <a:xfrm>
            <a:off x="5372100" y="5087938"/>
            <a:ext cx="5283200" cy="159824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Вариант 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1"/>
                </a:solidFill>
              </a:rPr>
              <a:t>Ответьте на второй </a:t>
            </a:r>
            <a:r>
              <a:rPr lang="ru-RU" sz="2800" b="1" dirty="0">
                <a:solidFill>
                  <a:schemeClr val="tx1"/>
                </a:solidFill>
              </a:rPr>
              <a:t>вопрос, </a:t>
            </a:r>
            <a:r>
              <a:rPr lang="ru-RU" sz="2800" b="1" dirty="0" smtClean="0">
                <a:solidFill>
                  <a:schemeClr val="tx1"/>
                </a:solidFill>
              </a:rPr>
              <a:t/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>показывая </a:t>
            </a:r>
            <a:r>
              <a:rPr lang="ru-RU" sz="2800" b="1" dirty="0">
                <a:solidFill>
                  <a:schemeClr val="tx1"/>
                </a:solidFill>
              </a:rPr>
              <a:t>на граф-схеме. </a:t>
            </a:r>
          </a:p>
        </p:txBody>
      </p:sp>
      <p:pic>
        <p:nvPicPr>
          <p:cNvPr id="29711" name="Рисунок 2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1" y="546100"/>
            <a:ext cx="6194424" cy="221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Прямоугольник 28">
            <a:extLst>
              <a:ext uri="{FF2B5EF4-FFF2-40B4-BE49-F238E27FC236}"/>
            </a:extLst>
          </p:cNvPr>
          <p:cNvSpPr/>
          <p:nvPr/>
        </p:nvSpPr>
        <p:spPr>
          <a:xfrm>
            <a:off x="8139906" y="874713"/>
            <a:ext cx="4015582" cy="15621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/>
              <a:t>1) Что узнаем сначала?</a:t>
            </a:r>
            <a:endParaRPr lang="ru-RU" sz="28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/>
              <a:t>2) Что узнаем потом?</a:t>
            </a:r>
            <a:endParaRPr lang="ru-RU" sz="2800" dirty="0"/>
          </a:p>
        </p:txBody>
      </p:sp>
    </p:spTree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17" grpId="0" animBg="1"/>
      <p:bldP spid="18" grpId="0" animBg="1"/>
      <p:bldP spid="2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6"/>
          <p:cNvSpPr txBox="1">
            <a:spLocks noChangeArrowheads="1"/>
          </p:cNvSpPr>
          <p:nvPr/>
        </p:nvSpPr>
        <p:spPr bwMode="auto">
          <a:xfrm>
            <a:off x="1103313" y="323850"/>
            <a:ext cx="102171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3600" b="1" smtClean="0">
                <a:ea typeface="Calibri" pitchFamily="34" charset="0"/>
                <a:cs typeface="Calibri" pitchFamily="34" charset="0"/>
              </a:rPr>
              <a:t>   </a:t>
            </a:r>
            <a:endParaRPr lang="ru-RU" altLang="ru-RU" sz="3600" dirty="0">
              <a:ea typeface="Calibri" pitchFamily="34" charset="0"/>
              <a:cs typeface="Calibri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/>
            </a:extLst>
          </p:cNvPr>
          <p:cNvSpPr/>
          <p:nvPr/>
        </p:nvSpPr>
        <p:spPr>
          <a:xfrm>
            <a:off x="1003300" y="4489450"/>
            <a:ext cx="4975225" cy="18732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Задание: </a:t>
            </a: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800" b="1" dirty="0" smtClean="0">
                <a:solidFill>
                  <a:schemeClr val="tx1"/>
                </a:solidFill>
              </a:rPr>
              <a:t>проверьте </a:t>
            </a:r>
            <a:r>
              <a:rPr lang="ru-RU" sz="2800" b="1" dirty="0">
                <a:solidFill>
                  <a:schemeClr val="tx1"/>
                </a:solidFill>
              </a:rPr>
              <a:t>друг у друга правильность составления и решения задачи. </a:t>
            </a:r>
          </a:p>
        </p:txBody>
      </p:sp>
      <p:pic>
        <p:nvPicPr>
          <p:cNvPr id="30724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5525" y="5864225"/>
            <a:ext cx="855663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TextBox 10"/>
          <p:cNvSpPr txBox="1">
            <a:spLocks noChangeArrowheads="1"/>
          </p:cNvSpPr>
          <p:nvPr/>
        </p:nvSpPr>
        <p:spPr bwMode="auto">
          <a:xfrm>
            <a:off x="11450638" y="5900738"/>
            <a:ext cx="492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24</a:t>
            </a:r>
          </a:p>
        </p:txBody>
      </p:sp>
      <p:sp>
        <p:nvSpPr>
          <p:cNvPr id="12" name="TextBox 11">
            <a:extLst>
              <a:ext uri="{FF2B5EF4-FFF2-40B4-BE49-F238E27FC236}"/>
            </a:extLst>
          </p:cNvPr>
          <p:cNvSpPr txBox="1"/>
          <p:nvPr/>
        </p:nvSpPr>
        <p:spPr>
          <a:xfrm>
            <a:off x="673100" y="330200"/>
            <a:ext cx="10825163" cy="40455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-RU" altLang="ru-RU" sz="3200" b="1" dirty="0" smtClean="0">
                <a:latin typeface="Times New Roman" pitchFamily="18" charset="0"/>
                <a:ea typeface="Calibri" pitchFamily="34" charset="0"/>
                <a:cs typeface="Calibri" pitchFamily="34" charset="0"/>
              </a:rPr>
              <a:t>В киоске было 2 кг персиков и 8 кг яблок. Продали 4 кг фруктов. Сколько килограммов фруктов осталось?</a:t>
            </a:r>
            <a:endParaRPr lang="ru-RU" altLang="ru-RU" sz="3200" dirty="0" smtClean="0"/>
          </a:p>
          <a:p>
            <a:pPr indent="450215" algn="ctr"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ru-RU" sz="32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Задача</a:t>
            </a:r>
          </a:p>
          <a:p>
            <a:pPr marL="2343150" lvl="4" indent="-514350"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AutoNum type="arabicParenR"/>
              <a:defRPr/>
            </a:pPr>
            <a:r>
              <a:rPr lang="ru-RU" sz="32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ru-RU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+ 8 = 10 (</a:t>
            </a:r>
            <a:r>
              <a:rPr lang="ru-RU" sz="32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кг)</a:t>
            </a:r>
            <a:endParaRPr lang="ru-RU" sz="3200" b="1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343150" lvl="4" indent="-514350"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AutoNum type="arabicParenR"/>
              <a:defRPr/>
            </a:pPr>
            <a:r>
              <a:rPr lang="ru-RU" sz="32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 </a:t>
            </a:r>
            <a:r>
              <a:rPr lang="ru-RU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4 = 6 (</a:t>
            </a:r>
            <a:r>
              <a:rPr lang="ru-RU" sz="32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кг)</a:t>
            </a:r>
          </a:p>
          <a:p>
            <a:pPr lvl="4"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ru-RU" sz="32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</a:t>
            </a:r>
            <a:r>
              <a:rPr lang="ru-RU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осталось 6 килограммов. </a:t>
            </a:r>
          </a:p>
          <a:p>
            <a:pPr algn="just"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dirty="0">
              <a:latin typeface="+mn-lt"/>
              <a:cs typeface="+mn-cs"/>
            </a:endParaRPr>
          </a:p>
        </p:txBody>
      </p:sp>
      <p:sp>
        <p:nvSpPr>
          <p:cNvPr id="15" name="Прямоугольник 14">
            <a:extLst>
              <a:ext uri="{FF2B5EF4-FFF2-40B4-BE49-F238E27FC236}"/>
            </a:extLst>
          </p:cNvPr>
          <p:cNvSpPr/>
          <p:nvPr/>
        </p:nvSpPr>
        <p:spPr>
          <a:xfrm>
            <a:off x="6373813" y="4489450"/>
            <a:ext cx="4370387" cy="18732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1"/>
                </a:solidFill>
              </a:rPr>
              <a:t>Задание:</a:t>
            </a: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800" b="1" dirty="0" smtClean="0">
                <a:solidFill>
                  <a:schemeClr val="tx1"/>
                </a:solidFill>
              </a:rPr>
              <a:t>расскажите </a:t>
            </a:r>
            <a:r>
              <a:rPr lang="ru-RU" sz="2800" b="1" dirty="0">
                <a:solidFill>
                  <a:schemeClr val="tx1"/>
                </a:solidFill>
              </a:rPr>
              <a:t>друг другу, почему эта задача </a:t>
            </a:r>
            <a:r>
              <a:rPr lang="ru-RU" sz="2800" b="1" dirty="0" smtClean="0">
                <a:solidFill>
                  <a:schemeClr val="tx1"/>
                </a:solidFill>
              </a:rPr>
              <a:t>называется  составной</a:t>
            </a:r>
            <a:r>
              <a:rPr lang="ru-RU" sz="2800" b="1" dirty="0">
                <a:solidFill>
                  <a:schemeClr val="tx1"/>
                </a:solidFill>
              </a:rPr>
              <a:t>.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Рисунок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6284913"/>
            <a:ext cx="411162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247650"/>
            <a:ext cx="573087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Рисунок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0175" y="247650"/>
            <a:ext cx="4079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вал 3">
            <a:extLst>
              <a:ext uri="{FF2B5EF4-FFF2-40B4-BE49-F238E27FC236}"/>
            </a:extLst>
          </p:cNvPr>
          <p:cNvSpPr/>
          <p:nvPr/>
        </p:nvSpPr>
        <p:spPr>
          <a:xfrm rot="20422078">
            <a:off x="5057775" y="4899025"/>
            <a:ext cx="1630363" cy="43815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/>
            </a:extLst>
          </p:cNvPr>
          <p:cNvSpPr/>
          <p:nvPr/>
        </p:nvSpPr>
        <p:spPr>
          <a:xfrm>
            <a:off x="2755900" y="153988"/>
            <a:ext cx="8937625" cy="6488112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pic>
        <p:nvPicPr>
          <p:cNvPr id="31751" name="Рисунок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5750" y="6273800"/>
            <a:ext cx="45243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832596">
            <a:off x="1746250" y="1449388"/>
            <a:ext cx="457200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3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2671763"/>
            <a:ext cx="3825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4" name="Рисунок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5525" y="5864225"/>
            <a:ext cx="855663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5" name="TextBox 32"/>
          <p:cNvSpPr txBox="1">
            <a:spLocks noChangeArrowheads="1"/>
          </p:cNvSpPr>
          <p:nvPr/>
        </p:nvSpPr>
        <p:spPr bwMode="auto">
          <a:xfrm>
            <a:off x="11441113" y="5873750"/>
            <a:ext cx="492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25</a:t>
            </a:r>
          </a:p>
        </p:txBody>
      </p:sp>
      <p:sp>
        <p:nvSpPr>
          <p:cNvPr id="31756" name="TextBox 41"/>
          <p:cNvSpPr txBox="1">
            <a:spLocks noChangeArrowheads="1"/>
          </p:cNvSpPr>
          <p:nvPr/>
        </p:nvSpPr>
        <p:spPr bwMode="auto">
          <a:xfrm>
            <a:off x="4314825" y="687388"/>
            <a:ext cx="56864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3600" b="1">
                <a:solidFill>
                  <a:srgbClr val="2E75B6"/>
                </a:solidFill>
                <a:ea typeface="Calibri" pitchFamily="34" charset="0"/>
                <a:cs typeface="Calibri" pitchFamily="34" charset="0"/>
              </a:rPr>
              <a:t>Физкультминутка</a:t>
            </a:r>
          </a:p>
        </p:txBody>
      </p:sp>
      <p:pic>
        <p:nvPicPr>
          <p:cNvPr id="31757" name="Рисунок 3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723626">
            <a:off x="2462213" y="5637212"/>
            <a:ext cx="1042988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8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588" y="1428750"/>
            <a:ext cx="8794750" cy="446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9" name="TextBox 44"/>
          <p:cNvSpPr txBox="1">
            <a:spLocks noChangeArrowheads="1"/>
          </p:cNvSpPr>
          <p:nvPr/>
        </p:nvSpPr>
        <p:spPr bwMode="auto">
          <a:xfrm>
            <a:off x="10179050" y="5673725"/>
            <a:ext cx="98583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ru-RU" sz="800" b="1">
                <a:solidFill>
                  <a:srgbClr val="000000"/>
                </a:solidFill>
                <a:latin typeface="YS Text"/>
                <a:hlinkClick r:id="rId12"/>
              </a:rPr>
              <a:t>flomaster.club</a:t>
            </a:r>
            <a:endParaRPr lang="ru-RU" altLang="ru-RU" sz="800">
              <a:solidFill>
                <a:srgbClr val="000000"/>
              </a:solidFill>
            </a:endParaRPr>
          </a:p>
        </p:txBody>
      </p:sp>
      <p:pic>
        <p:nvPicPr>
          <p:cNvPr id="31760" name="Рисунок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3451225"/>
            <a:ext cx="3190875" cy="317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Рисунок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6284913"/>
            <a:ext cx="411162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247650"/>
            <a:ext cx="573087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Рисунок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0175" y="247650"/>
            <a:ext cx="4079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вал 3">
            <a:extLst>
              <a:ext uri="{FF2B5EF4-FFF2-40B4-BE49-F238E27FC236}"/>
            </a:extLst>
          </p:cNvPr>
          <p:cNvSpPr/>
          <p:nvPr/>
        </p:nvSpPr>
        <p:spPr>
          <a:xfrm rot="20422078">
            <a:off x="5057775" y="4899025"/>
            <a:ext cx="1630363" cy="43815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Прямоугольник: скругленные углы 2">
            <a:extLst>
              <a:ext uri="{FF2B5EF4-FFF2-40B4-BE49-F238E27FC236}"/>
            </a:extLst>
          </p:cNvPr>
          <p:cNvSpPr/>
          <p:nvPr/>
        </p:nvSpPr>
        <p:spPr>
          <a:xfrm>
            <a:off x="2949575" y="341313"/>
            <a:ext cx="8743950" cy="6300787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2775" name="Рисунок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163" y="6134100"/>
            <a:ext cx="452437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Рисунок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832596">
            <a:off x="1746250" y="1449388"/>
            <a:ext cx="457200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7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2671763"/>
            <a:ext cx="3825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8" name="Рисунок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5525" y="5864225"/>
            <a:ext cx="855663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9" name="TextBox 32"/>
          <p:cNvSpPr txBox="1">
            <a:spLocks noChangeArrowheads="1"/>
          </p:cNvSpPr>
          <p:nvPr/>
        </p:nvSpPr>
        <p:spPr bwMode="auto">
          <a:xfrm>
            <a:off x="11395075" y="5873750"/>
            <a:ext cx="492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26</a:t>
            </a:r>
          </a:p>
        </p:txBody>
      </p:sp>
      <p:pic>
        <p:nvPicPr>
          <p:cNvPr id="32780" name="Рисунок 3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723626">
            <a:off x="2462213" y="5637212"/>
            <a:ext cx="1042988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81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950" y="280988"/>
            <a:ext cx="8031163" cy="592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TextBox 41">
            <a:extLst>
              <a:ext uri="{FF2B5EF4-FFF2-40B4-BE49-F238E27FC236}"/>
            </a:extLst>
          </p:cNvPr>
          <p:cNvSpPr txBox="1"/>
          <p:nvPr/>
        </p:nvSpPr>
        <p:spPr>
          <a:xfrm>
            <a:off x="3502025" y="1216025"/>
            <a:ext cx="4375150" cy="120015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3600" b="1" dirty="0">
                <a:solidFill>
                  <a:srgbClr val="2E75B6"/>
                </a:solidFill>
                <a:ea typeface="Calibri" pitchFamily="34" charset="0"/>
                <a:cs typeface="Calibri" pitchFamily="34" charset="0"/>
              </a:rPr>
              <a:t>Подведение </a:t>
            </a:r>
            <a:r>
              <a:rPr lang="ru-RU" altLang="ru-RU" sz="3600" b="1" dirty="0" smtClean="0">
                <a:solidFill>
                  <a:srgbClr val="2E75B6"/>
                </a:solidFill>
                <a:ea typeface="Calibri" pitchFamily="34" charset="0"/>
                <a:cs typeface="Calibri" pitchFamily="34" charset="0"/>
              </a:rPr>
              <a:t>итогов работы </a:t>
            </a:r>
            <a:r>
              <a:rPr lang="ru-RU" altLang="ru-RU" sz="3600" b="1" dirty="0">
                <a:solidFill>
                  <a:srgbClr val="2E75B6"/>
                </a:solidFill>
                <a:ea typeface="Calibri" pitchFamily="34" charset="0"/>
                <a:cs typeface="Calibri" pitchFamily="34" charset="0"/>
              </a:rPr>
              <a:t>этапа урока</a:t>
            </a: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3706813" y="3394814"/>
            <a:ext cx="4926012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3600" b="1" dirty="0" smtClean="0">
                <a:ea typeface="Calibri" pitchFamily="34" charset="0"/>
                <a:cs typeface="Calibri" pitchFamily="34" charset="0"/>
              </a:rPr>
              <a:t>Какие </a:t>
            </a:r>
            <a:br>
              <a:rPr lang="ru-RU" altLang="ru-RU" sz="3600" b="1" dirty="0" smtClean="0">
                <a:ea typeface="Calibri" pitchFamily="34" charset="0"/>
                <a:cs typeface="Calibri" pitchFamily="34" charset="0"/>
              </a:rPr>
            </a:br>
            <a:r>
              <a:rPr lang="ru-RU" altLang="ru-RU" sz="3600" b="1" dirty="0" smtClean="0">
                <a:ea typeface="Calibri" pitchFamily="34" charset="0"/>
                <a:cs typeface="Calibri" pitchFamily="34" charset="0"/>
              </a:rPr>
              <a:t>задачи </a:t>
            </a:r>
            <a:br>
              <a:rPr lang="ru-RU" altLang="ru-RU" sz="3600" b="1" dirty="0" smtClean="0">
                <a:ea typeface="Calibri" pitchFamily="34" charset="0"/>
                <a:cs typeface="Calibri" pitchFamily="34" charset="0"/>
              </a:rPr>
            </a:br>
            <a:r>
              <a:rPr lang="ru-RU" altLang="ru-RU" sz="3600" b="1" dirty="0" smtClean="0">
                <a:ea typeface="Calibri" pitchFamily="34" charset="0"/>
                <a:cs typeface="Calibri" pitchFamily="34" charset="0"/>
              </a:rPr>
              <a:t>называются </a:t>
            </a:r>
            <a:br>
              <a:rPr lang="ru-RU" altLang="ru-RU" sz="3600" b="1" dirty="0" smtClean="0">
                <a:ea typeface="Calibri" pitchFamily="34" charset="0"/>
                <a:cs typeface="Calibri" pitchFamily="34" charset="0"/>
              </a:rPr>
            </a:br>
            <a:r>
              <a:rPr lang="ru-RU" altLang="ru-RU" sz="3600" b="1" dirty="0" smtClean="0">
                <a:ea typeface="Calibri" pitchFamily="34" charset="0"/>
                <a:cs typeface="Calibri" pitchFamily="34" charset="0"/>
              </a:rPr>
              <a:t>составными</a:t>
            </a:r>
            <a:r>
              <a:rPr lang="ru-RU" altLang="ru-RU" sz="3600" b="1" dirty="0"/>
              <a:t>?</a:t>
            </a:r>
          </a:p>
        </p:txBody>
      </p:sp>
      <p:sp>
        <p:nvSpPr>
          <p:cNvPr id="32784" name="TextBox 26"/>
          <p:cNvSpPr txBox="1">
            <a:spLocks noChangeArrowheads="1"/>
          </p:cNvSpPr>
          <p:nvPr/>
        </p:nvSpPr>
        <p:spPr bwMode="auto">
          <a:xfrm>
            <a:off x="9369425" y="6176963"/>
            <a:ext cx="17303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ru-RU" sz="800" b="1">
                <a:latin typeface="YS Text"/>
                <a:hlinkClick r:id="rId12"/>
              </a:rPr>
              <a:t>topolek-oktabrskoe.ddousman.ru</a:t>
            </a:r>
            <a:endParaRPr lang="ru-RU" altLang="ru-RU" sz="800"/>
          </a:p>
        </p:txBody>
      </p:sp>
      <p:pic>
        <p:nvPicPr>
          <p:cNvPr id="32785" name="Рисунок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3192463"/>
            <a:ext cx="2581275" cy="317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6"/>
          <p:cNvSpPr txBox="1">
            <a:spLocks noChangeArrowheads="1"/>
          </p:cNvSpPr>
          <p:nvPr/>
        </p:nvSpPr>
        <p:spPr bwMode="auto">
          <a:xfrm>
            <a:off x="863600" y="341313"/>
            <a:ext cx="104171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3600" b="1" smtClean="0">
                <a:ea typeface="Calibri" pitchFamily="34" charset="0"/>
                <a:cs typeface="Calibri" pitchFamily="34" charset="0"/>
              </a:rPr>
              <a:t>   </a:t>
            </a:r>
            <a:r>
              <a:rPr lang="ru-RU" altLang="ru-RU" sz="2800" b="1" smtClean="0">
                <a:solidFill>
                  <a:srgbClr val="FF0000"/>
                </a:solidFill>
                <a:ea typeface="Calibri" pitchFamily="34" charset="0"/>
                <a:cs typeface="Calibri" pitchFamily="34" charset="0"/>
              </a:rPr>
              <a:t>Чем </a:t>
            </a:r>
            <a:r>
              <a:rPr lang="ru-RU" altLang="ru-RU" sz="2800" b="1" dirty="0">
                <a:solidFill>
                  <a:srgbClr val="FF0000"/>
                </a:solidFill>
                <a:ea typeface="Calibri" pitchFamily="34" charset="0"/>
                <a:cs typeface="Calibri" pitchFamily="34" charset="0"/>
              </a:rPr>
              <a:t>составная задача отличается от простой?</a:t>
            </a:r>
          </a:p>
        </p:txBody>
      </p:sp>
      <p:pic>
        <p:nvPicPr>
          <p:cNvPr id="33795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5525" y="5864225"/>
            <a:ext cx="855663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TextBox 10"/>
          <p:cNvSpPr txBox="1">
            <a:spLocks noChangeArrowheads="1"/>
          </p:cNvSpPr>
          <p:nvPr/>
        </p:nvSpPr>
        <p:spPr bwMode="auto">
          <a:xfrm>
            <a:off x="11450638" y="5900738"/>
            <a:ext cx="492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27</a:t>
            </a:r>
          </a:p>
        </p:txBody>
      </p:sp>
      <p:sp>
        <p:nvSpPr>
          <p:cNvPr id="12" name="Прямоугольник 11">
            <a:extLst>
              <a:ext uri="{FF2B5EF4-FFF2-40B4-BE49-F238E27FC236}"/>
            </a:extLst>
          </p:cNvPr>
          <p:cNvSpPr/>
          <p:nvPr/>
        </p:nvSpPr>
        <p:spPr>
          <a:xfrm>
            <a:off x="2859088" y="4765675"/>
            <a:ext cx="7270750" cy="15652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 Задание:</a:t>
            </a: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800" b="1" dirty="0">
                <a:solidFill>
                  <a:schemeClr val="tx1"/>
                </a:solidFill>
              </a:rPr>
              <a:t>расскажите друг другу основное отличие составной задачи от простой. 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3798" name="TextBox 12"/>
          <p:cNvSpPr txBox="1">
            <a:spLocks noChangeArrowheads="1"/>
          </p:cNvSpPr>
          <p:nvPr/>
        </p:nvSpPr>
        <p:spPr bwMode="auto">
          <a:xfrm>
            <a:off x="452438" y="1089025"/>
            <a:ext cx="107330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3600" b="1" dirty="0" smtClean="0">
                <a:solidFill>
                  <a:srgbClr val="FF0000"/>
                </a:solidFill>
                <a:ea typeface="Calibri" pitchFamily="34" charset="0"/>
                <a:cs typeface="Calibri" pitchFamily="34" charset="0"/>
              </a:rPr>
              <a:t>  Запомните!</a:t>
            </a:r>
            <a:endParaRPr lang="ru-RU" altLang="ru-RU" sz="3600" dirty="0">
              <a:solidFill>
                <a:srgbClr val="FF0000"/>
              </a:solidFill>
              <a:ea typeface="Calibri" pitchFamily="34" charset="0"/>
              <a:cs typeface="Calibri" pitchFamily="34" charset="0"/>
            </a:endParaRPr>
          </a:p>
        </p:txBody>
      </p:sp>
      <p:sp>
        <p:nvSpPr>
          <p:cNvPr id="33799" name="TextBox 13"/>
          <p:cNvSpPr txBox="1">
            <a:spLocks noChangeArrowheads="1"/>
          </p:cNvSpPr>
          <p:nvPr/>
        </p:nvSpPr>
        <p:spPr bwMode="auto">
          <a:xfrm>
            <a:off x="2554288" y="1773238"/>
            <a:ext cx="7880350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3200" b="1" dirty="0">
                <a:solidFill>
                  <a:srgbClr val="FF0000"/>
                </a:solidFill>
              </a:rPr>
              <a:t>Составную</a:t>
            </a:r>
            <a:r>
              <a:rPr lang="ru-RU" altLang="ru-RU" sz="3200" b="1" dirty="0"/>
              <a:t> задачу </a:t>
            </a:r>
            <a:r>
              <a:rPr lang="ru-RU" altLang="ru-RU" sz="3200" b="1" dirty="0">
                <a:solidFill>
                  <a:srgbClr val="FF0000"/>
                </a:solidFill>
              </a:rPr>
              <a:t>нельзя решить сразу</a:t>
            </a:r>
            <a:r>
              <a:rPr lang="ru-RU" altLang="ru-RU" sz="3200" b="1" dirty="0"/>
              <a:t>,</a:t>
            </a:r>
          </a:p>
          <a:p>
            <a:r>
              <a:rPr lang="ru-RU" altLang="ru-RU" sz="3200" b="1" dirty="0"/>
              <a:t>а </a:t>
            </a:r>
            <a:r>
              <a:rPr lang="ru-RU" altLang="ru-RU" sz="3200" b="1" dirty="0">
                <a:solidFill>
                  <a:srgbClr val="FF0000"/>
                </a:solidFill>
              </a:rPr>
              <a:t>простую</a:t>
            </a:r>
            <a:r>
              <a:rPr lang="ru-RU" altLang="ru-RU" sz="3200" b="1" dirty="0"/>
              <a:t> —</a:t>
            </a:r>
            <a:r>
              <a:rPr lang="ru-RU" altLang="ru-RU" sz="3200" b="1" dirty="0" smtClean="0"/>
              <a:t> </a:t>
            </a:r>
            <a:r>
              <a:rPr lang="ru-RU" altLang="ru-RU" sz="3200" b="1" dirty="0">
                <a:solidFill>
                  <a:srgbClr val="FF0000"/>
                </a:solidFill>
              </a:rPr>
              <a:t>можно</a:t>
            </a:r>
            <a:r>
              <a:rPr lang="ru-RU" altLang="ru-RU" sz="3200" b="1" dirty="0"/>
              <a:t>.</a:t>
            </a:r>
          </a:p>
          <a:p>
            <a:r>
              <a:rPr lang="ru-RU" altLang="ru-RU" sz="3200" b="1" dirty="0"/>
              <a:t>Составная задача решается </a:t>
            </a:r>
            <a:r>
              <a:rPr lang="ru-RU" altLang="ru-RU" sz="3200" b="1" dirty="0">
                <a:solidFill>
                  <a:srgbClr val="FF0000"/>
                </a:solidFill>
              </a:rPr>
              <a:t>в два действия</a:t>
            </a:r>
            <a:r>
              <a:rPr lang="ru-RU" altLang="ru-RU" sz="3200" b="1" dirty="0"/>
              <a:t>, </a:t>
            </a:r>
          </a:p>
          <a:p>
            <a:r>
              <a:rPr lang="ru-RU" altLang="ru-RU" sz="3200" b="1" dirty="0"/>
              <a:t>а простая </a:t>
            </a:r>
            <a:r>
              <a:rPr lang="ru-RU" altLang="ru-RU" sz="3200" b="1" dirty="0" smtClean="0"/>
              <a:t>— </a:t>
            </a:r>
            <a:r>
              <a:rPr lang="ru-RU" altLang="ru-RU" sz="3200" b="1" dirty="0">
                <a:solidFill>
                  <a:srgbClr val="FF0000"/>
                </a:solidFill>
              </a:rPr>
              <a:t>в одно действие</a:t>
            </a:r>
            <a:r>
              <a:rPr lang="ru-RU" altLang="ru-RU" sz="3200" b="1" dirty="0"/>
              <a:t>.</a:t>
            </a:r>
          </a:p>
        </p:txBody>
      </p:sp>
      <p:pic>
        <p:nvPicPr>
          <p:cNvPr id="3380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3197225"/>
            <a:ext cx="2227262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Рисунок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6284913"/>
            <a:ext cx="411162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Рисунок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247650"/>
            <a:ext cx="573087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Рисунок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0175" y="247650"/>
            <a:ext cx="4079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вал 3">
            <a:extLst>
              <a:ext uri="{FF2B5EF4-FFF2-40B4-BE49-F238E27FC236}"/>
            </a:extLst>
          </p:cNvPr>
          <p:cNvSpPr/>
          <p:nvPr/>
        </p:nvSpPr>
        <p:spPr>
          <a:xfrm rot="20422078">
            <a:off x="5057775" y="4899025"/>
            <a:ext cx="1630363" cy="43815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4822" name="Рисунок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563" y="6148388"/>
            <a:ext cx="452437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832596">
            <a:off x="2166938" y="2620963"/>
            <a:ext cx="395287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413" y="1246188"/>
            <a:ext cx="441325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5" name="Рисунок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5525" y="5864225"/>
            <a:ext cx="855663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6" name="TextBox 32"/>
          <p:cNvSpPr txBox="1">
            <a:spLocks noChangeArrowheads="1"/>
          </p:cNvSpPr>
          <p:nvPr/>
        </p:nvSpPr>
        <p:spPr bwMode="auto">
          <a:xfrm>
            <a:off x="11395075" y="5873750"/>
            <a:ext cx="492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28</a:t>
            </a:r>
          </a:p>
        </p:txBody>
      </p:sp>
      <p:sp>
        <p:nvSpPr>
          <p:cNvPr id="42" name="TextBox 41">
            <a:extLst>
              <a:ext uri="{FF2B5EF4-FFF2-40B4-BE49-F238E27FC236}"/>
            </a:extLst>
          </p:cNvPr>
          <p:cNvSpPr txBox="1"/>
          <p:nvPr/>
        </p:nvSpPr>
        <p:spPr>
          <a:xfrm>
            <a:off x="4495007" y="388938"/>
            <a:ext cx="2555875" cy="6477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3600" b="1" dirty="0">
                <a:solidFill>
                  <a:srgbClr val="2E75B6"/>
                </a:solidFill>
                <a:ea typeface="Calibri" pitchFamily="34" charset="0"/>
                <a:cs typeface="Calibri" pitchFamily="34" charset="0"/>
              </a:rPr>
              <a:t>РЕФЛЕКСИЯ</a:t>
            </a:r>
          </a:p>
        </p:txBody>
      </p:sp>
      <p:pic>
        <p:nvPicPr>
          <p:cNvPr id="34828" name="Рисунок 3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723626">
            <a:off x="2462213" y="5637212"/>
            <a:ext cx="1042988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Прямоугольник 30">
            <a:extLst>
              <a:ext uri="{FF2B5EF4-FFF2-40B4-BE49-F238E27FC236}"/>
            </a:extLst>
          </p:cNvPr>
          <p:cNvSpPr/>
          <p:nvPr/>
        </p:nvSpPr>
        <p:spPr>
          <a:xfrm>
            <a:off x="3556000" y="1130300"/>
            <a:ext cx="5409406" cy="841375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Запомнили </a:t>
            </a:r>
            <a:r>
              <a:rPr lang="ru-RU" sz="2400" b="1" dirty="0"/>
              <a:t>ли вы </a:t>
            </a:r>
            <a:r>
              <a:rPr lang="ru-RU" sz="2400" b="1" dirty="0"/>
              <a:t>главное отличие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составной </a:t>
            </a:r>
            <a:r>
              <a:rPr lang="ru-RU" sz="2400" b="1" dirty="0"/>
              <a:t>задачи от простой?</a:t>
            </a:r>
          </a:p>
        </p:txBody>
      </p:sp>
      <p:sp>
        <p:nvSpPr>
          <p:cNvPr id="48" name="Прямоугольник 47">
            <a:extLst>
              <a:ext uri="{FF2B5EF4-FFF2-40B4-BE49-F238E27FC236}"/>
            </a:extLst>
          </p:cNvPr>
          <p:cNvSpPr/>
          <p:nvPr/>
        </p:nvSpPr>
        <p:spPr>
          <a:xfrm>
            <a:off x="4313635" y="2301876"/>
            <a:ext cx="5474493" cy="1136650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Возникали </a:t>
            </a:r>
            <a:r>
              <a:rPr lang="ru-RU" sz="2400" b="1" dirty="0"/>
              <a:t>ли у </a:t>
            </a:r>
            <a:r>
              <a:rPr lang="ru-RU" sz="2400" b="1" dirty="0"/>
              <a:t>вас трудности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при самостоятельном  решении </a:t>
            </a:r>
            <a:r>
              <a:rPr lang="ru-RU" sz="2400" b="1" dirty="0"/>
              <a:t>составной задачи?</a:t>
            </a:r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5888" y="4364038"/>
            <a:ext cx="382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2" name="Рисунок 2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3" y="3159125"/>
            <a:ext cx="2227262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Прямоугольник 24">
            <a:extLst>
              <a:ext uri="{FF2B5EF4-FFF2-40B4-BE49-F238E27FC236}"/>
            </a:extLst>
          </p:cNvPr>
          <p:cNvSpPr/>
          <p:nvPr/>
        </p:nvSpPr>
        <p:spPr>
          <a:xfrm>
            <a:off x="5031557" y="3720564"/>
            <a:ext cx="5992043" cy="1656834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Что необходимо сделать, чтобы устранить все затруднения, которые возникали при решении составных задач?</a:t>
            </a:r>
          </a:p>
        </p:txBody>
      </p:sp>
    </p:spTree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8" grpId="0" animBg="1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5525" y="5864225"/>
            <a:ext cx="855663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Box 10"/>
          <p:cNvSpPr txBox="1">
            <a:spLocks noChangeArrowheads="1"/>
          </p:cNvSpPr>
          <p:nvPr/>
        </p:nvSpPr>
        <p:spPr bwMode="auto">
          <a:xfrm>
            <a:off x="11458575" y="5873750"/>
            <a:ext cx="338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4" name="Прямоугольник 13">
            <a:extLst>
              <a:ext uri="{FF2B5EF4-FFF2-40B4-BE49-F238E27FC236}"/>
            </a:extLst>
          </p:cNvPr>
          <p:cNvSpPr/>
          <p:nvPr/>
        </p:nvSpPr>
        <p:spPr>
          <a:xfrm>
            <a:off x="663575" y="4070350"/>
            <a:ext cx="5988050" cy="14525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 Задание:</a:t>
            </a: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800" b="1" dirty="0" smtClean="0">
                <a:solidFill>
                  <a:schemeClr val="tx1"/>
                </a:solidFill>
              </a:rPr>
              <a:t>проверьте у соседа правильность составления и решения задачи 1</a:t>
            </a:r>
            <a:r>
              <a:rPr lang="ru-RU" sz="28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9221" name="TextBox 11"/>
          <p:cNvSpPr txBox="1">
            <a:spLocks noChangeArrowheads="1"/>
          </p:cNvSpPr>
          <p:nvPr/>
        </p:nvSpPr>
        <p:spPr bwMode="auto">
          <a:xfrm>
            <a:off x="3048000" y="1801813"/>
            <a:ext cx="5384800" cy="2075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49263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altLang="ru-RU" sz="36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Задача 1</a:t>
            </a:r>
            <a:endParaRPr lang="ru-RU" altLang="ru-RU" sz="3600" b="1" dirty="0">
              <a:ea typeface="Calibri" pitchFamily="34" charset="0"/>
              <a:cs typeface="Times New Roman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altLang="ru-RU" sz="36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 </a:t>
            </a:r>
            <a:r>
              <a:rPr lang="ru-RU" altLang="ru-RU" sz="3600" dirty="0">
                <a:ea typeface="Calibri" pitchFamily="34" charset="0"/>
                <a:cs typeface="Times New Roman" pitchFamily="18" charset="0"/>
              </a:rPr>
              <a:t>+</a:t>
            </a:r>
            <a:r>
              <a:rPr lang="ru-RU" altLang="ru-RU" sz="36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4 = 10 (пт.)</a:t>
            </a:r>
            <a:endParaRPr lang="ru-RU" altLang="ru-RU" sz="3600" b="1" dirty="0">
              <a:ea typeface="Calibri" pitchFamily="34" charset="0"/>
              <a:cs typeface="Times New Roman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altLang="ru-RU" sz="36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Ответ: было 10 птиц.</a:t>
            </a:r>
            <a:endParaRPr lang="ru-RU" altLang="ru-RU" sz="3600" b="1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9222" name="TextBox 12"/>
          <p:cNvSpPr txBox="1">
            <a:spLocks noChangeArrowheads="1"/>
          </p:cNvSpPr>
          <p:nvPr/>
        </p:nvSpPr>
        <p:spPr bwMode="auto">
          <a:xfrm>
            <a:off x="701675" y="523875"/>
            <a:ext cx="10966450" cy="1775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49263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indent="0" algn="just">
              <a:lnSpc>
                <a:spcPct val="107000"/>
              </a:lnSpc>
              <a:spcAft>
                <a:spcPts val="800"/>
              </a:spcAft>
            </a:pPr>
            <a:r>
              <a:rPr lang="ru-RU" altLang="ru-RU" sz="32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 кормушки было 6 снегирей и 4 синицы. Сколько всего птиц было у кормушки?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altLang="ru-RU" sz="32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/>
            </a:extLst>
          </p:cNvPr>
          <p:cNvSpPr/>
          <p:nvPr/>
        </p:nvSpPr>
        <p:spPr>
          <a:xfrm>
            <a:off x="7539038" y="4070350"/>
            <a:ext cx="3192462" cy="14525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Как называется </a:t>
            </a:r>
            <a:r>
              <a:rPr lang="ru-RU" sz="2800" b="1" dirty="0">
                <a:solidFill>
                  <a:schemeClr val="tx1"/>
                </a:solidFill>
              </a:rPr>
              <a:t/>
            </a:r>
            <a:br>
              <a:rPr lang="ru-RU" sz="2800" b="1" dirty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>эта задача</a:t>
            </a:r>
            <a:r>
              <a:rPr lang="ru-RU" sz="2800" b="1" dirty="0">
                <a:solidFill>
                  <a:schemeClr val="tx1"/>
                </a:solidFill>
              </a:rPr>
              <a:t>?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6040438"/>
            <a:ext cx="635000" cy="65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Рисунок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832596">
            <a:off x="3251200" y="6254750"/>
            <a:ext cx="45720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Рисунок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038" y="6188075"/>
            <a:ext cx="3825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Рисунок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5525" y="5864225"/>
            <a:ext cx="855663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Рисунок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6284913"/>
            <a:ext cx="411162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247650"/>
            <a:ext cx="573087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Рисунок 2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363" y="5903913"/>
            <a:ext cx="45085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Рисунок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0175" y="247650"/>
            <a:ext cx="407988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Рисунок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3197225"/>
            <a:ext cx="2227262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вал 3">
            <a:extLst>
              <a:ext uri="{FF2B5EF4-FFF2-40B4-BE49-F238E27FC236}"/>
            </a:extLst>
          </p:cNvPr>
          <p:cNvSpPr/>
          <p:nvPr/>
        </p:nvSpPr>
        <p:spPr>
          <a:xfrm rot="20422078">
            <a:off x="5057775" y="4899025"/>
            <a:ext cx="1630363" cy="438150"/>
          </a:xfrm>
          <a:prstGeom prst="ellipse">
            <a:avLst/>
          </a:prstGeom>
          <a:solidFill>
            <a:srgbClr val="F2FC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252" name="TextBox 32"/>
          <p:cNvSpPr txBox="1">
            <a:spLocks noChangeArrowheads="1"/>
          </p:cNvSpPr>
          <p:nvPr/>
        </p:nvSpPr>
        <p:spPr bwMode="auto">
          <a:xfrm>
            <a:off x="11458575" y="5873750"/>
            <a:ext cx="338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pic>
        <p:nvPicPr>
          <p:cNvPr id="10253" name="Рисунок 2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538960">
            <a:off x="2108994" y="5633244"/>
            <a:ext cx="1042988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>
            <a:extLst>
              <a:ext uri="{FF2B5EF4-FFF2-40B4-BE49-F238E27FC236}"/>
            </a:extLst>
          </p:cNvPr>
          <p:cNvSpPr/>
          <p:nvPr/>
        </p:nvSpPr>
        <p:spPr>
          <a:xfrm>
            <a:off x="4508500" y="573881"/>
            <a:ext cx="6427788" cy="19105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>
                <a:solidFill>
                  <a:schemeClr val="tx1"/>
                </a:solidFill>
              </a:rPr>
              <a:t>Задание:</a:t>
            </a:r>
            <a:endParaRPr lang="ru-RU" sz="2800" b="1" dirty="0">
              <a:solidFill>
                <a:schemeClr val="tx1"/>
              </a:solidFill>
            </a:endParaRP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800" b="1" dirty="0" smtClean="0">
                <a:solidFill>
                  <a:schemeClr val="tx1"/>
                </a:solidFill>
              </a:rPr>
              <a:t>составьте задачу по краткой записи и расскажите соседу по парте</a:t>
            </a:r>
            <a:r>
              <a:rPr lang="ru-RU" sz="2800" b="1" dirty="0">
                <a:solidFill>
                  <a:schemeClr val="tx1"/>
                </a:solidFill>
              </a:rPr>
              <a:t>;</a:t>
            </a: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800" b="1" dirty="0" smtClean="0">
                <a:solidFill>
                  <a:schemeClr val="tx1"/>
                </a:solidFill>
              </a:rPr>
              <a:t>решите задачу</a:t>
            </a:r>
            <a:r>
              <a:rPr lang="ru-RU" sz="28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0255" name="TextBox 18"/>
          <p:cNvSpPr txBox="1">
            <a:spLocks noChangeArrowheads="1"/>
          </p:cNvSpPr>
          <p:nvPr/>
        </p:nvSpPr>
        <p:spPr bwMode="auto">
          <a:xfrm>
            <a:off x="3048000" y="3082925"/>
            <a:ext cx="6499225" cy="311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9263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altLang="ru-RU" sz="32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Было </a:t>
            </a:r>
            <a:r>
              <a:rPr lang="ru-RU" altLang="ru-RU" sz="32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— </a:t>
            </a:r>
            <a:r>
              <a:rPr lang="ru-RU" altLang="ru-RU" sz="32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 птиц</a:t>
            </a:r>
            <a:r>
              <a:rPr lang="ru-RU" altLang="ru-RU" sz="32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                                      </a:t>
            </a:r>
            <a:endParaRPr lang="ru-RU" altLang="ru-RU" sz="3200" b="1" i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altLang="ru-RU" sz="32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Улетело </a:t>
            </a:r>
            <a:r>
              <a:rPr lang="ru-RU" altLang="ru-RU" sz="32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—</a:t>
            </a:r>
            <a:r>
              <a:rPr lang="ru-RU" altLang="ru-RU" sz="32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32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 птиц.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altLang="ru-RU" sz="32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Осталось </a:t>
            </a:r>
            <a:r>
              <a:rPr lang="ru-RU" altLang="ru-RU" sz="32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—</a:t>
            </a:r>
            <a:r>
              <a:rPr lang="ru-RU" altLang="ru-RU" sz="32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32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 птиц.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altLang="ru-RU" sz="32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</a:t>
            </a:r>
            <a:endParaRPr lang="ru-RU" altLang="ru-RU" sz="3200" b="1" i="1" dirty="0">
              <a:ea typeface="Calibri" pitchFamily="34" charset="0"/>
              <a:cs typeface="Times New Roman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altLang="ru-RU" sz="32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</a:t>
            </a:r>
            <a:endParaRPr lang="ru-RU" altLang="ru-RU" sz="3200" b="1" i="1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5" name="TextBox 24">
            <a:extLst>
              <a:ext uri="{FF2B5EF4-FFF2-40B4-BE49-F238E27FC236}"/>
            </a:extLst>
          </p:cNvPr>
          <p:cNvSpPr txBox="1"/>
          <p:nvPr/>
        </p:nvSpPr>
        <p:spPr>
          <a:xfrm>
            <a:off x="265113" y="1563688"/>
            <a:ext cx="3724275" cy="1200329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3600" b="1" dirty="0" smtClean="0">
                <a:solidFill>
                  <a:srgbClr val="548235"/>
                </a:solidFill>
                <a:ea typeface="Calibri" pitchFamily="34" charset="0"/>
                <a:cs typeface="Calibri" pitchFamily="34" charset="0"/>
              </a:rPr>
              <a:t>Работа </a:t>
            </a:r>
            <a:br>
              <a:rPr lang="ru-RU" altLang="ru-RU" sz="3600" b="1" dirty="0" smtClean="0">
                <a:solidFill>
                  <a:srgbClr val="548235"/>
                </a:solidFill>
                <a:ea typeface="Calibri" pitchFamily="34" charset="0"/>
                <a:cs typeface="Calibri" pitchFamily="34" charset="0"/>
              </a:rPr>
            </a:br>
            <a:r>
              <a:rPr lang="ru-RU" altLang="ru-RU" sz="3600" b="1" dirty="0" smtClean="0">
                <a:solidFill>
                  <a:srgbClr val="548235"/>
                </a:solidFill>
                <a:ea typeface="Calibri" pitchFamily="34" charset="0"/>
                <a:cs typeface="Calibri" pitchFamily="34" charset="0"/>
              </a:rPr>
              <a:t>в парах </a:t>
            </a:r>
            <a:endParaRPr lang="ru-RU" altLang="ru-RU" sz="3600" dirty="0">
              <a:solidFill>
                <a:srgbClr val="548235"/>
              </a:solidFill>
              <a:ea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5525" y="5864225"/>
            <a:ext cx="855663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Box 10"/>
          <p:cNvSpPr txBox="1">
            <a:spLocks noChangeArrowheads="1"/>
          </p:cNvSpPr>
          <p:nvPr/>
        </p:nvSpPr>
        <p:spPr bwMode="auto">
          <a:xfrm>
            <a:off x="11458575" y="5873750"/>
            <a:ext cx="338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4" name="Прямоугольник 13">
            <a:extLst>
              <a:ext uri="{FF2B5EF4-FFF2-40B4-BE49-F238E27FC236}"/>
            </a:extLst>
          </p:cNvPr>
          <p:cNvSpPr/>
          <p:nvPr/>
        </p:nvSpPr>
        <p:spPr>
          <a:xfrm>
            <a:off x="663575" y="4070350"/>
            <a:ext cx="5540375" cy="14525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 Задание:</a:t>
            </a: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800" b="1" dirty="0" smtClean="0">
                <a:solidFill>
                  <a:schemeClr val="tx1"/>
                </a:solidFill>
              </a:rPr>
              <a:t>проверьте у себя правильность  решения </a:t>
            </a:r>
            <a:r>
              <a:rPr lang="ru-RU" sz="2800" b="1" dirty="0">
                <a:solidFill>
                  <a:schemeClr val="tx1"/>
                </a:solidFill>
              </a:rPr>
              <a:t>задачи 2.</a:t>
            </a:r>
          </a:p>
        </p:txBody>
      </p:sp>
      <p:sp>
        <p:nvSpPr>
          <p:cNvPr id="11269" name="TextBox 11"/>
          <p:cNvSpPr txBox="1">
            <a:spLocks noChangeArrowheads="1"/>
          </p:cNvSpPr>
          <p:nvPr/>
        </p:nvSpPr>
        <p:spPr bwMode="auto">
          <a:xfrm>
            <a:off x="3048000" y="1801813"/>
            <a:ext cx="6311900" cy="2075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49263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altLang="ru-RU" sz="36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Задача 2</a:t>
            </a:r>
            <a:endParaRPr lang="ru-RU" altLang="ru-RU" sz="3600" b="1" dirty="0">
              <a:ea typeface="Calibri" pitchFamily="34" charset="0"/>
              <a:cs typeface="Times New Roman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altLang="ru-RU" sz="3600" b="1" i="1" dirty="0"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10 </a:t>
            </a:r>
            <a:r>
              <a:rPr lang="ru-RU" altLang="ru-RU" sz="3600" b="1" dirty="0"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–</a:t>
            </a:r>
            <a:r>
              <a:rPr lang="ru-RU" altLang="ru-RU" sz="36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7 = 3 (пт.)</a:t>
            </a:r>
            <a:endParaRPr lang="ru-RU" altLang="ru-RU" sz="3600" b="1" dirty="0"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altLang="ru-RU" sz="36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Ответ: осталось 3 птицы.</a:t>
            </a:r>
            <a:endParaRPr lang="ru-RU" altLang="ru-RU" sz="3600" b="1" dirty="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1270" name="TextBox 12"/>
          <p:cNvSpPr txBox="1">
            <a:spLocks noChangeArrowheads="1"/>
          </p:cNvSpPr>
          <p:nvPr/>
        </p:nvSpPr>
        <p:spPr bwMode="auto">
          <a:xfrm>
            <a:off x="695325" y="620677"/>
            <a:ext cx="11017250" cy="1146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49263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indent="0" algn="just">
              <a:lnSpc>
                <a:spcPct val="107000"/>
              </a:lnSpc>
              <a:spcAft>
                <a:spcPts val="800"/>
              </a:spcAft>
            </a:pPr>
            <a:r>
              <a:rPr lang="ru-RU" altLang="ru-RU" sz="32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 кормушки было 10 птиц. 7 птиц улетело. Сколько птиц осталось у кормушки? </a:t>
            </a:r>
          </a:p>
        </p:txBody>
      </p:sp>
      <p:sp>
        <p:nvSpPr>
          <p:cNvPr id="15" name="Прямоугольник 14">
            <a:extLst>
              <a:ext uri="{FF2B5EF4-FFF2-40B4-BE49-F238E27FC236}"/>
            </a:extLst>
          </p:cNvPr>
          <p:cNvSpPr/>
          <p:nvPr/>
        </p:nvSpPr>
        <p:spPr>
          <a:xfrm>
            <a:off x="7539038" y="4070350"/>
            <a:ext cx="2862262" cy="14525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Как называется </a:t>
            </a:r>
            <a:r>
              <a:rPr lang="ru-RU" sz="2800" b="1" dirty="0" smtClean="0">
                <a:solidFill>
                  <a:schemeClr val="tx1"/>
                </a:solidFill>
              </a:rPr>
              <a:t/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>эта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</a:rPr>
              <a:t>задача</a:t>
            </a:r>
            <a:r>
              <a:rPr lang="ru-RU" sz="2800" b="1" dirty="0">
                <a:solidFill>
                  <a:schemeClr val="tx1"/>
                </a:solidFill>
              </a:rPr>
              <a:t>?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6"/>
          <p:cNvSpPr txBox="1">
            <a:spLocks noChangeArrowheads="1"/>
          </p:cNvSpPr>
          <p:nvPr/>
        </p:nvSpPr>
        <p:spPr bwMode="auto">
          <a:xfrm>
            <a:off x="1103313" y="323850"/>
            <a:ext cx="102171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3600" b="1" smtClean="0">
                <a:ea typeface="Calibri" pitchFamily="34" charset="0"/>
                <a:cs typeface="Calibri" pitchFamily="34" charset="0"/>
              </a:rPr>
              <a:t>   </a:t>
            </a:r>
            <a:endParaRPr lang="ru-RU" altLang="ru-RU" sz="3600" dirty="0">
              <a:ea typeface="Calibri" pitchFamily="34" charset="0"/>
              <a:cs typeface="Calibri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/>
            </a:extLst>
          </p:cNvPr>
          <p:cNvSpPr/>
          <p:nvPr/>
        </p:nvSpPr>
        <p:spPr>
          <a:xfrm>
            <a:off x="342900" y="3854450"/>
            <a:ext cx="6413501" cy="20081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Задание: </a:t>
            </a: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800" b="1" dirty="0" smtClean="0">
                <a:solidFill>
                  <a:schemeClr val="tx1"/>
                </a:solidFill>
              </a:rPr>
              <a:t>сравните </a:t>
            </a:r>
            <a:r>
              <a:rPr lang="ru-RU" sz="2800" b="1" dirty="0">
                <a:solidFill>
                  <a:schemeClr val="tx1"/>
                </a:solidFill>
              </a:rPr>
              <a:t>краткие записи задач 2 и 3</a:t>
            </a:r>
            <a:r>
              <a:rPr lang="ru-RU" sz="2800" b="1" dirty="0" smtClean="0">
                <a:solidFill>
                  <a:schemeClr val="tx1"/>
                </a:solidFill>
              </a:rPr>
              <a:t>: чем </a:t>
            </a:r>
            <a:r>
              <a:rPr lang="ru-RU" sz="2800" b="1" dirty="0">
                <a:solidFill>
                  <a:schemeClr val="tx1"/>
                </a:solidFill>
              </a:rPr>
              <a:t>они похожи и чем отличаются?</a:t>
            </a:r>
          </a:p>
        </p:txBody>
      </p:sp>
      <p:pic>
        <p:nvPicPr>
          <p:cNvPr id="12292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5525" y="5864225"/>
            <a:ext cx="855663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Box 10"/>
          <p:cNvSpPr txBox="1">
            <a:spLocks noChangeArrowheads="1"/>
          </p:cNvSpPr>
          <p:nvPr/>
        </p:nvSpPr>
        <p:spPr bwMode="auto">
          <a:xfrm>
            <a:off x="11450638" y="5900738"/>
            <a:ext cx="3381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2" name="TextBox 11">
            <a:extLst>
              <a:ext uri="{FF2B5EF4-FFF2-40B4-BE49-F238E27FC236}"/>
            </a:extLst>
          </p:cNvPr>
          <p:cNvSpPr txBox="1"/>
          <p:nvPr/>
        </p:nvSpPr>
        <p:spPr>
          <a:xfrm>
            <a:off x="1506538" y="944563"/>
            <a:ext cx="9678987" cy="264315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1" indent="450215" algn="just"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ru-RU" sz="28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</a:t>
            </a:r>
            <a:r>
              <a:rPr lang="ru-RU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Задача </a:t>
            </a:r>
            <a:r>
              <a:rPr lang="ru-RU" sz="28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                              Задача </a:t>
            </a:r>
            <a:r>
              <a:rPr lang="ru-RU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</a:p>
          <a:p>
            <a:pPr indent="450215" algn="just"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ru-RU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Было </a:t>
            </a:r>
            <a:r>
              <a:rPr lang="ru-RU" altLang="ru-RU" sz="28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—</a:t>
            </a:r>
            <a:r>
              <a:rPr lang="ru-RU" sz="28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 птиц</a:t>
            </a:r>
            <a:r>
              <a:rPr lang="ru-RU" sz="28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             Было </a:t>
            </a:r>
            <a:r>
              <a:rPr lang="ru-RU" altLang="ru-RU" sz="28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—</a:t>
            </a:r>
            <a:r>
              <a:rPr lang="ru-RU" sz="28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 снегирей и 4 синицы</a:t>
            </a:r>
            <a:r>
              <a:rPr lang="ru-RU" sz="28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                                           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ru-RU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Улетело </a:t>
            </a:r>
            <a:r>
              <a:rPr lang="ru-RU" altLang="ru-RU" sz="28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—</a:t>
            </a:r>
            <a:r>
              <a:rPr lang="ru-RU" sz="28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 птиц</a:t>
            </a:r>
            <a:r>
              <a:rPr lang="ru-RU" sz="28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         Улетело </a:t>
            </a:r>
            <a:r>
              <a:rPr lang="ru-RU" altLang="ru-RU" sz="28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—</a:t>
            </a:r>
            <a:r>
              <a:rPr lang="ru-RU" sz="28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 птиц.</a:t>
            </a:r>
            <a:endParaRPr lang="ru-RU" sz="28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ru-RU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Осталось </a:t>
            </a:r>
            <a:r>
              <a:rPr lang="ru-RU" altLang="ru-RU" sz="28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—</a:t>
            </a:r>
            <a:r>
              <a:rPr lang="ru-RU" sz="28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птиц</a:t>
            </a:r>
            <a:r>
              <a:rPr lang="ru-RU" sz="28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       Осталось </a:t>
            </a:r>
            <a:r>
              <a:rPr lang="ru-RU" altLang="ru-RU" sz="28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—</a:t>
            </a:r>
            <a:r>
              <a:rPr lang="ru-RU" sz="28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ru-RU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птиц</a:t>
            </a:r>
            <a:r>
              <a:rPr lang="ru-RU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dirty="0">
              <a:latin typeface="+mn-lt"/>
              <a:cs typeface="+mn-cs"/>
            </a:endParaRPr>
          </a:p>
        </p:txBody>
      </p:sp>
      <p:sp>
        <p:nvSpPr>
          <p:cNvPr id="15" name="Прямоугольник 14">
            <a:extLst>
              <a:ext uri="{FF2B5EF4-FFF2-40B4-BE49-F238E27FC236}"/>
            </a:extLst>
          </p:cNvPr>
          <p:cNvSpPr/>
          <p:nvPr/>
        </p:nvSpPr>
        <p:spPr>
          <a:xfrm>
            <a:off x="7153276" y="3854450"/>
            <a:ext cx="3921124" cy="20081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 Задание:</a:t>
            </a: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800" b="1" dirty="0" smtClean="0">
                <a:solidFill>
                  <a:schemeClr val="tx1"/>
                </a:solidFill>
              </a:rPr>
              <a:t>составьте задачу </a:t>
            </a:r>
            <a:r>
              <a:rPr lang="ru-RU" sz="2800" b="1" dirty="0">
                <a:solidFill>
                  <a:schemeClr val="tx1"/>
                </a:solidFill>
              </a:rPr>
              <a:t>3 по краткой записи.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5525" y="5864225"/>
            <a:ext cx="855663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Box 10"/>
          <p:cNvSpPr txBox="1">
            <a:spLocks noChangeArrowheads="1"/>
          </p:cNvSpPr>
          <p:nvPr/>
        </p:nvSpPr>
        <p:spPr bwMode="auto">
          <a:xfrm>
            <a:off x="11458575" y="5873750"/>
            <a:ext cx="338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14" name="Прямоугольник 13">
            <a:extLst>
              <a:ext uri="{FF2B5EF4-FFF2-40B4-BE49-F238E27FC236}"/>
            </a:extLst>
          </p:cNvPr>
          <p:cNvSpPr/>
          <p:nvPr/>
        </p:nvSpPr>
        <p:spPr>
          <a:xfrm>
            <a:off x="1828800" y="2509838"/>
            <a:ext cx="8659813" cy="1219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 Задание:</a:t>
            </a: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800" b="1" dirty="0">
                <a:solidFill>
                  <a:schemeClr val="tx1"/>
                </a:solidFill>
              </a:rPr>
              <a:t>проверьте правильность составления задачи 3.</a:t>
            </a:r>
          </a:p>
        </p:txBody>
      </p:sp>
      <p:sp>
        <p:nvSpPr>
          <p:cNvPr id="13317" name="TextBox 12"/>
          <p:cNvSpPr txBox="1">
            <a:spLocks noChangeArrowheads="1"/>
          </p:cNvSpPr>
          <p:nvPr/>
        </p:nvSpPr>
        <p:spPr bwMode="auto">
          <a:xfrm>
            <a:off x="518319" y="298450"/>
            <a:ext cx="11109325" cy="178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49263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altLang="ru-RU" sz="32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Задача 3</a:t>
            </a:r>
          </a:p>
          <a:p>
            <a:pPr indent="0" algn="just">
              <a:lnSpc>
                <a:spcPct val="107000"/>
              </a:lnSpc>
              <a:spcAft>
                <a:spcPts val="800"/>
              </a:spcAft>
            </a:pPr>
            <a:r>
              <a:rPr lang="ru-RU" altLang="ru-RU" sz="32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 кормушки было 6 снегирей и 4 синицы. 7 птиц улетело. Сколько птиц осталось у кормушки? </a:t>
            </a:r>
          </a:p>
        </p:txBody>
      </p:sp>
      <p:sp>
        <p:nvSpPr>
          <p:cNvPr id="15" name="Прямоугольник 14">
            <a:extLst>
              <a:ext uri="{FF2B5EF4-FFF2-40B4-BE49-F238E27FC236}"/>
            </a:extLst>
          </p:cNvPr>
          <p:cNvSpPr/>
          <p:nvPr/>
        </p:nvSpPr>
        <p:spPr>
          <a:xfrm>
            <a:off x="1855787" y="3989388"/>
            <a:ext cx="8632826" cy="18843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schemeClr val="tx1"/>
              </a:solidFill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schemeClr val="tx1"/>
              </a:solidFill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– Что нам известно в задаче 3?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– Что нам ещё известно в задаче 3?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– Что </a:t>
            </a:r>
            <a:r>
              <a:rPr lang="ru-RU" sz="2800" b="1" dirty="0" smtClean="0">
                <a:solidFill>
                  <a:schemeClr val="tx1"/>
                </a:solidFill>
              </a:rPr>
              <a:t>надо </a:t>
            </a:r>
            <a:r>
              <a:rPr lang="ru-RU" sz="2800" b="1" dirty="0">
                <a:solidFill>
                  <a:schemeClr val="tx1"/>
                </a:solidFill>
              </a:rPr>
              <a:t>узнать в задаче 3?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– Можем ли мы сразу ответить на вопрос задачи 3?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schemeClr val="tx1"/>
              </a:solidFill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5525" y="5864225"/>
            <a:ext cx="855663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Box 10"/>
          <p:cNvSpPr txBox="1">
            <a:spLocks noChangeArrowheads="1"/>
          </p:cNvSpPr>
          <p:nvPr/>
        </p:nvSpPr>
        <p:spPr bwMode="auto">
          <a:xfrm>
            <a:off x="11458575" y="5873750"/>
            <a:ext cx="338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4" name="Прямоугольник 13">
            <a:extLst>
              <a:ext uri="{FF2B5EF4-FFF2-40B4-BE49-F238E27FC236}"/>
            </a:extLst>
          </p:cNvPr>
          <p:cNvSpPr/>
          <p:nvPr/>
        </p:nvSpPr>
        <p:spPr>
          <a:xfrm>
            <a:off x="1228725" y="2174875"/>
            <a:ext cx="4230688" cy="8112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Что надо узнать сначала? </a:t>
            </a:r>
          </a:p>
        </p:txBody>
      </p:sp>
      <p:sp>
        <p:nvSpPr>
          <p:cNvPr id="14341" name="TextBox 12"/>
          <p:cNvSpPr txBox="1">
            <a:spLocks noChangeArrowheads="1"/>
          </p:cNvSpPr>
          <p:nvPr/>
        </p:nvSpPr>
        <p:spPr bwMode="auto">
          <a:xfrm>
            <a:off x="349250" y="314325"/>
            <a:ext cx="11331575" cy="178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9263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altLang="ru-RU" sz="32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Задача 3</a:t>
            </a:r>
          </a:p>
          <a:p>
            <a:pPr indent="0" algn="just">
              <a:lnSpc>
                <a:spcPct val="107000"/>
              </a:lnSpc>
              <a:spcAft>
                <a:spcPts val="800"/>
              </a:spcAft>
            </a:pPr>
            <a:r>
              <a:rPr lang="ru-RU" altLang="ru-RU" sz="32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 кормушки было 6 снегирей и 4 синицы. 7 птиц улетело. Сколько птиц осталось у кормушки? </a:t>
            </a:r>
          </a:p>
        </p:txBody>
      </p:sp>
      <p:sp>
        <p:nvSpPr>
          <p:cNvPr id="8" name="Прямоугольник 7">
            <a:extLst>
              <a:ext uri="{FF2B5EF4-FFF2-40B4-BE49-F238E27FC236}"/>
            </a:extLst>
          </p:cNvPr>
          <p:cNvSpPr/>
          <p:nvPr/>
        </p:nvSpPr>
        <p:spPr>
          <a:xfrm>
            <a:off x="1300163" y="3236913"/>
            <a:ext cx="4060825" cy="80962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1"/>
                </a:solidFill>
              </a:rPr>
              <a:t>Что надо узнать потом</a:t>
            </a:r>
            <a:r>
              <a:rPr lang="ru-RU" sz="2800" b="1" dirty="0">
                <a:solidFill>
                  <a:schemeClr val="tx1"/>
                </a:solidFill>
              </a:rPr>
              <a:t>? </a:t>
            </a:r>
          </a:p>
        </p:txBody>
      </p:sp>
      <p:sp>
        <p:nvSpPr>
          <p:cNvPr id="16" name="TextBox 15">
            <a:extLst>
              <a:ext uri="{FF2B5EF4-FFF2-40B4-BE49-F238E27FC236}"/>
            </a:extLst>
          </p:cNvPr>
          <p:cNvSpPr txBox="1"/>
          <p:nvPr/>
        </p:nvSpPr>
        <p:spPr>
          <a:xfrm>
            <a:off x="5737225" y="2174875"/>
            <a:ext cx="5862638" cy="43735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14350" indent="-514350" algn="just"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Tx/>
              <a:buAutoNum type="arabicParenR"/>
              <a:defRPr/>
            </a:pPr>
            <a:r>
              <a:rPr lang="ru-RU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 </a:t>
            </a:r>
            <a:r>
              <a:rPr lang="ru-RU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ru-RU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 = 10 (пт.)</a:t>
            </a:r>
          </a:p>
          <a:p>
            <a:pPr marL="514350" indent="-514350" algn="just"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Tx/>
              <a:buAutoNum type="arabicParenR"/>
              <a:defRPr/>
            </a:pPr>
            <a:r>
              <a:rPr lang="ru-RU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 </a:t>
            </a:r>
            <a:r>
              <a:rPr lang="ru-RU" sz="3200" b="1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ru-RU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7 = 3 (пт.)</a:t>
            </a:r>
          </a:p>
          <a:p>
            <a:pPr algn="just"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ru-RU" sz="32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Ответ: осталось 3 птицы.</a:t>
            </a:r>
          </a:p>
          <a:p>
            <a:pPr algn="just"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endParaRPr lang="ru-RU" sz="3200" b="1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 algn="just"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Tx/>
              <a:buAutoNum type="arabicParenR"/>
              <a:defRPr/>
            </a:pPr>
            <a:endParaRPr lang="ru-RU" sz="3200" b="1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indent="-514350" algn="just"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Tx/>
              <a:buAutoNum type="arabicParenR"/>
              <a:defRPr/>
            </a:pPr>
            <a:endParaRPr lang="ru-RU" sz="3200" b="1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fontAlgn="auto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/>
            </a:pPr>
            <a:endParaRPr lang="ru-RU" sz="3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/>
            </a:extLst>
          </p:cNvPr>
          <p:cNvSpPr/>
          <p:nvPr/>
        </p:nvSpPr>
        <p:spPr>
          <a:xfrm>
            <a:off x="730249" y="4361656"/>
            <a:ext cx="10569575" cy="15811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1"/>
                </a:solidFill>
              </a:rPr>
              <a:t>Задание</a:t>
            </a:r>
            <a:r>
              <a:rPr lang="ru-RU" sz="2800" b="1" dirty="0">
                <a:solidFill>
                  <a:schemeClr val="tx1"/>
                </a:solidFill>
              </a:rPr>
              <a:t>:</a:t>
            </a: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800" b="1" dirty="0">
                <a:solidFill>
                  <a:schemeClr val="tx1"/>
                </a:solidFill>
              </a:rPr>
              <a:t>проверьте друг у друга </a:t>
            </a:r>
            <a:r>
              <a:rPr lang="ru-RU" sz="2800" b="1" dirty="0" smtClean="0">
                <a:solidFill>
                  <a:schemeClr val="tx1"/>
                </a:solidFill>
              </a:rPr>
              <a:t>правильность записи решения </a:t>
            </a:r>
            <a:r>
              <a:rPr lang="ru-RU" sz="2800" b="1" dirty="0">
                <a:solidFill>
                  <a:schemeClr val="tx1"/>
                </a:solidFill>
              </a:rPr>
              <a:t>задачи 3.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8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/>
            </a:extLst>
          </p:cNvPr>
          <p:cNvSpPr/>
          <p:nvPr/>
        </p:nvSpPr>
        <p:spPr>
          <a:xfrm>
            <a:off x="673100" y="3854450"/>
            <a:ext cx="6108700" cy="20081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Задание: </a:t>
            </a: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800" b="1" dirty="0" smtClean="0">
                <a:solidFill>
                  <a:schemeClr val="tx1"/>
                </a:solidFill>
              </a:rPr>
              <a:t>сравните решения трёх задач: чем </a:t>
            </a:r>
            <a:r>
              <a:rPr lang="ru-RU" sz="2800" b="1" dirty="0">
                <a:solidFill>
                  <a:schemeClr val="tx1"/>
                </a:solidFill>
              </a:rPr>
              <a:t>они похожи и чем отличаются?</a:t>
            </a:r>
          </a:p>
        </p:txBody>
      </p:sp>
      <p:pic>
        <p:nvPicPr>
          <p:cNvPr id="15364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5525" y="5864225"/>
            <a:ext cx="855663" cy="94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TextBox 10"/>
          <p:cNvSpPr txBox="1">
            <a:spLocks noChangeArrowheads="1"/>
          </p:cNvSpPr>
          <p:nvPr/>
        </p:nvSpPr>
        <p:spPr bwMode="auto">
          <a:xfrm>
            <a:off x="11450638" y="5900738"/>
            <a:ext cx="3381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12" name="TextBox 11">
            <a:extLst>
              <a:ext uri="{FF2B5EF4-FFF2-40B4-BE49-F238E27FC236}"/>
            </a:extLst>
          </p:cNvPr>
          <p:cNvSpPr txBox="1"/>
          <p:nvPr/>
        </p:nvSpPr>
        <p:spPr>
          <a:xfrm>
            <a:off x="-7938" y="944562"/>
            <a:ext cx="12049126" cy="25608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indent="449263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altLang="ru-RU" sz="2800" b="1" i="1" dirty="0" smtClean="0"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 Задача 1                        Задача 2                                Задача 3                 </a:t>
            </a:r>
            <a:endParaRPr lang="ru-RU" altLang="ru-RU" sz="2800" b="1" dirty="0" smtClean="0"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altLang="ru-RU" sz="2800" i="1" dirty="0" smtClean="0"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28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 </a:t>
            </a:r>
            <a:r>
              <a:rPr lang="ru-RU" altLang="ru-RU" sz="2800" b="1" i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+ 4 = 10 (пт.)</a:t>
            </a:r>
            <a:r>
              <a:rPr lang="ru-RU" altLang="ru-RU" sz="28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10 – 7 = 3 (пт.)                     1) 6 </a:t>
            </a:r>
            <a:r>
              <a:rPr lang="ru-RU" altLang="ru-RU" sz="28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+ 4 = 10 (пт.)</a:t>
            </a:r>
            <a:r>
              <a:rPr lang="ru-RU" altLang="ru-RU" sz="2800" b="1" i="1" dirty="0" smtClean="0">
                <a:latin typeface="Times New Roman" pitchFamily="18" charset="0"/>
                <a:ea typeface="Calibri" pitchFamily="34" charset="0"/>
                <a:cs typeface="Times New Roman" panose="02020603050405020304" pitchFamily="18" charset="0"/>
              </a:rPr>
              <a:t>     </a:t>
            </a:r>
            <a:endParaRPr lang="ru-RU" altLang="ru-RU" sz="2800" dirty="0" smtClean="0"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altLang="ru-RU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altLang="ru-RU" sz="24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было 10 птиц</a:t>
            </a:r>
            <a:r>
              <a:rPr lang="ru-RU" altLang="ru-RU" sz="2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altLang="ru-RU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altLang="ru-RU" sz="2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altLang="ru-RU" sz="24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осталось 3 птицы</a:t>
            </a:r>
            <a:r>
              <a:rPr lang="ru-RU" altLang="ru-RU" sz="24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altLang="ru-RU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altLang="ru-RU" sz="28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altLang="ru-RU" sz="28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 10 – 7 = 3 (пт.)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altLang="ru-RU" sz="2300" b="1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</a:rPr>
              <a:t>                                                                                                          Ответ</a:t>
            </a:r>
            <a:r>
              <a:rPr lang="ru-RU" altLang="ru-RU" sz="2300" b="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осталось 3 птицы</a:t>
            </a:r>
            <a:r>
              <a:rPr lang="ru-RU" altLang="ru-RU" sz="2300" b="1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  </a:t>
            </a:r>
            <a:endParaRPr lang="ru-RU" altLang="ru-RU" sz="2300" dirty="0"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altLang="ru-RU" dirty="0">
                <a:latin typeface="Times New Roman" pitchFamily="18" charset="0"/>
                <a:ea typeface="Calibri" pitchFamily="34" charset="0"/>
                <a:cs typeface="Calibri" pitchFamily="34" charset="0"/>
              </a:rPr>
              <a:t> </a:t>
            </a:r>
            <a:endParaRPr lang="ru-RU" altLang="ru-RU" dirty="0">
              <a:ea typeface="Calibri" pitchFamily="34" charset="0"/>
              <a:cs typeface="Calibri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/>
            </a:extLst>
          </p:cNvPr>
          <p:cNvSpPr/>
          <p:nvPr/>
        </p:nvSpPr>
        <p:spPr>
          <a:xfrm>
            <a:off x="7153275" y="4182269"/>
            <a:ext cx="3505200" cy="13525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1"/>
                </a:solidFill>
              </a:rPr>
              <a:t>Как можно назвать задачу 3</a:t>
            </a:r>
            <a:r>
              <a:rPr lang="ru-RU" sz="2800" b="1" dirty="0" smtClean="0">
                <a:solidFill>
                  <a:schemeClr val="tx1"/>
                </a:solidFill>
              </a:rPr>
              <a:t>?</a:t>
            </a:r>
            <a:endParaRPr lang="ru-RU" sz="2800" b="1" dirty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</p:bldLst>
  </p:timing>
</p:sld>
</file>

<file path=ppt/theme/theme1.xml><?xml version="1.0" encoding="utf-8"?>
<a:theme xmlns:a="http://schemas.openxmlformats.org/drawingml/2006/main" name="Тема1">
  <a:themeElements>
    <a:clrScheme name="Другая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1E4E79"/>
      </a:hlink>
      <a:folHlink>
        <a:srgbClr val="1E4E79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Презентация2" id="{69433D8B-8606-4ADE-9BA3-CD2F4BDFBA5D}" vid="{297C542E-FF64-4EC1-ADFD-FD10CBAE33E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AC5EAA778EFE4AB81F53BA0C48C9BB" ma:contentTypeVersion="" ma:contentTypeDescription="Create a new document." ma:contentTypeScope="" ma:versionID="84a7b908d236d3feec5cdc52fe85ba7c">
  <xsd:schema xmlns:xsd="http://www.w3.org/2001/XMLSchema" xmlns:xs="http://www.w3.org/2001/XMLSchema" xmlns:p="http://schemas.microsoft.com/office/2006/metadata/properties" xmlns:ns1="http://schemas.microsoft.com/sharepoint/v3" xmlns:ns2="6ee78bd2-4339-4042-adc0-bcc646419980" xmlns:ns3="2547570a-e5f4-4946-a4c3-82580e42479e" targetNamespace="http://schemas.microsoft.com/office/2006/metadata/properties" ma:root="true" ma:fieldsID="af74c33d54415a86935cc44ad597ec52" ns1:_="" ns2:_="" ns3:_="">
    <xsd:import namespace="http://schemas.microsoft.com/sharepoint/v3"/>
    <xsd:import namespace="6ee78bd2-4339-4042-adc0-bcc646419980"/>
    <xsd:import namespace="2547570a-e5f4-4946-a4c3-82580e42479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e78bd2-4339-4042-adc0-bcc64641998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47570a-e5f4-4946-a4c3-82580e42479e" elementFormDefault="qualified">
    <xsd:import namespace="http://schemas.microsoft.com/office/2006/documentManagement/types"/>
    <xsd:import namespace="http://schemas.microsoft.com/office/infopath/2007/PartnerControls"/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411738C6-D76B-4EA3-8A0C-A17BDC1DB5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ee78bd2-4339-4042-adc0-bcc646419980"/>
    <ds:schemaRef ds:uri="2547570a-e5f4-4946-a4c3-82580e4247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2EC10D1-364F-4DE0-9381-C780B9C7D79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ED59AE2-BD9C-4C91-B38E-4EFCE5493662}">
  <ds:schemaRefs>
    <ds:schemaRef ds:uri="http://schemas.microsoft.com/office/2006/documentManagement/types"/>
    <ds:schemaRef ds:uri="http://schemas.microsoft.com/sharepoint/v3"/>
    <ds:schemaRef ds:uri="6ee78bd2-4339-4042-adc0-bcc646419980"/>
    <ds:schemaRef ds:uri="http://purl.org/dc/dcmitype/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www.w3.org/XML/1998/namespace"/>
    <ds:schemaRef ds:uri="2547570a-e5f4-4946-a4c3-82580e42479e"/>
    <ds:schemaRef ds:uri="http://schemas.microsoft.com/office/2006/metadata/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теста по математике с умной совой</Template>
  <TotalTime>6303</TotalTime>
  <Words>1247</Words>
  <Application>Microsoft Office PowerPoint</Application>
  <PresentationFormat>Произвольный</PresentationFormat>
  <Paragraphs>266</Paragraphs>
  <Slides>28</Slides>
  <Notes>28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7" baseType="lpstr">
      <vt:lpstr>Calibri</vt:lpstr>
      <vt:lpstr>Arial</vt:lpstr>
      <vt:lpstr>Calibri Light</vt:lpstr>
      <vt:lpstr>Times New Roman</vt:lpstr>
      <vt:lpstr>Segoe UI Light</vt:lpstr>
      <vt:lpstr>Aharoni</vt:lpstr>
      <vt:lpstr>Wingdings</vt:lpstr>
      <vt:lpstr>YS Text</vt:lpstr>
      <vt:lpstr>Тема1</vt:lpstr>
      <vt:lpstr>  Эффективные формы и методы знакомства учащихся с составной задачей (состоящей из двух простых: первая — на нахождение суммы, вторая —  на нахождение разности) в II классе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Эффективные методы формирования умений решать простые текстовые задачи на движение в одном направлении</dc:title>
  <dc:creator>Nata</dc:creator>
  <cp:lastModifiedBy>Яна Капуста</cp:lastModifiedBy>
  <cp:revision>281</cp:revision>
  <dcterms:created xsi:type="dcterms:W3CDTF">2022-11-26T19:01:26Z</dcterms:created>
  <dcterms:modified xsi:type="dcterms:W3CDTF">2024-10-22T08:42:22Z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0x01010019AC5EAA778EFE4AB81F53BA0C48C9BB</vt:lpwstr>
  </property>
</Properties>
</file>