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44"/>
  </p:notesMasterIdLst>
  <p:handoutMasterIdLst>
    <p:handoutMasterId r:id="rId45"/>
  </p:handoutMasterIdLst>
  <p:sldIdLst>
    <p:sldId id="263" r:id="rId5"/>
    <p:sldId id="350" r:id="rId6"/>
    <p:sldId id="358" r:id="rId7"/>
    <p:sldId id="376" r:id="rId8"/>
    <p:sldId id="377" r:id="rId9"/>
    <p:sldId id="378" r:id="rId10"/>
    <p:sldId id="30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75" r:id="rId21"/>
    <p:sldId id="388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29" r:id="rId31"/>
    <p:sldId id="366" r:id="rId32"/>
    <p:sldId id="341" r:id="rId33"/>
    <p:sldId id="389" r:id="rId34"/>
    <p:sldId id="390" r:id="rId35"/>
    <p:sldId id="372" r:id="rId36"/>
    <p:sldId id="399" r:id="rId37"/>
    <p:sldId id="371" r:id="rId38"/>
    <p:sldId id="400" r:id="rId39"/>
    <p:sldId id="346" r:id="rId40"/>
    <p:sldId id="325" r:id="rId41"/>
    <p:sldId id="374" r:id="rId42"/>
    <p:sldId id="326" r:id="rId4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A9D2"/>
    <a:srgbClr val="FDF1F6"/>
    <a:srgbClr val="FADFEB"/>
    <a:srgbClr val="DEF3F8"/>
    <a:srgbClr val="C0E9F2"/>
    <a:srgbClr val="F2FCEA"/>
    <a:srgbClr val="FF6965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6" autoAdjust="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052759-3C07-4D0D-A479-50AF28B0D323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015B1F-323C-42FA-95F6-5B29BC7CB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F2CCA0-4181-48B0-9FAE-5A26C4CCD808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817EFB-2937-4DA0-895F-2B37A4E6B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2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459CA2-B2BA-4215-8567-253B3087762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8109F2-6417-4D8F-B18C-17F1E0872C8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9461FE-BD0B-4EB6-978D-D82D5C27FC6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B9D539-0D09-4E0E-9338-2E13805BA59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1CEC6-8D2B-45A5-8C5F-D2F34D27B30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1CE4F7-A1A6-499F-9BB5-EE4CD6AF3B8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90BF16-93D6-440A-A7AB-67110B563A3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7A194-7DA6-44EA-89A2-79F2AE45BEA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663F1F-7B33-4961-A161-B8E1CB42808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C8031-B142-45E4-A1BF-1E5EFCF2596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5F50D-76E3-431C-93B6-2DC5B0A3DC6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CE6DB4-3663-427A-9ACA-9EEBCDA2E43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32AE3-D586-4B18-AAE0-2EECF6006C9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E3EDE-507B-442B-BBD3-B4C5314A834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A5FC7F-DC99-4E30-B60C-5B0B987A638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61DEF-DCF5-44C0-8553-C3335AB18E4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DE03B9-517B-4FFE-BDB9-F279473D4A5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F50E53-8BAF-454F-92D4-6776E9AF1B4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9112FA-A601-4D14-B839-A7DF4773A06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25975F-1AD4-4445-A4CE-D8C7EC33C31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17793-9F54-458F-9BD0-00AC4B916EE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C2703B-5361-428E-B3B7-914808D57D9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58163-D621-4CDE-88C5-E8670801220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276798-5612-4F9C-B13A-2EE440C61D8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D16F5-0FCB-479C-B90F-5A9B1F51A89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BA74F-06C0-4104-AA08-D68978D8D0E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6C6E4A-C294-450F-BD21-6B79FC86E1C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852F32-FB2D-4E81-9CBE-0C958CE1BF3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45FC8-6A10-4D77-846A-9511E10DC93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261E09-3958-4D58-87D7-B01044204CF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C37021-D819-4E37-B875-D8CECA3853E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FDA115-E9D1-41EF-8229-7282A990846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B7485F-1408-430C-9B4D-3314AF372A7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9406B-5D76-496C-B003-B18B2558F42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36EE8A-0879-484B-8DDF-A7E9B0E9FC5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6B937C-DCA9-4D7D-947D-3FCE5808272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91A7C2-89DB-44BE-825B-18868A5C82C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7376BF-7333-4727-B4F3-3A48D8D4B5A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F9529D-5ED3-4AF1-8BD7-DD025D1EBF9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113088"/>
            <a:ext cx="682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617538"/>
            <a:ext cx="504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84346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14446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5334000"/>
            <a:ext cx="6191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793750"/>
            <a:ext cx="5048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3236913"/>
            <a:ext cx="5064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3532188"/>
            <a:ext cx="18383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49438"/>
            <a:ext cx="6080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38" y="2011363"/>
            <a:ext cx="714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065713"/>
            <a:ext cx="103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71463"/>
            <a:ext cx="18589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842963"/>
            <a:ext cx="576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22275"/>
            <a:ext cx="13636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35300"/>
            <a:ext cx="31908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0487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159125"/>
            <a:ext cx="22272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327400"/>
            <a:ext cx="590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590213" y="3097213"/>
            <a:ext cx="5175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396875"/>
            <a:ext cx="382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815975"/>
            <a:ext cx="4699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815975"/>
            <a:ext cx="334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586038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1360488"/>
            <a:ext cx="14811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714625"/>
            <a:ext cx="4175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93700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77295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3508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159125"/>
            <a:ext cx="23971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72100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831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273425"/>
            <a:ext cx="25812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595592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43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171825"/>
            <a:ext cx="27638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9587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3638550"/>
            <a:ext cx="695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444500"/>
            <a:ext cx="382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5680075"/>
            <a:ext cx="587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44500"/>
            <a:ext cx="4079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638550"/>
            <a:ext cx="500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3555">
            <a:off x="9840913" y="4498975"/>
            <a:ext cx="1828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4812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1225550"/>
            <a:ext cx="555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213100"/>
            <a:ext cx="34972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43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00313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58668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1" r:id="rId7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topolek-oktabrskoe.ddousman.ru/pages/seliverstova_olga_anatolevn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 txBox="1">
            <a:spLocks/>
          </p:cNvSpPr>
          <p:nvPr/>
        </p:nvSpPr>
        <p:spPr bwMode="auto">
          <a:xfrm>
            <a:off x="128588" y="6361113"/>
            <a:ext cx="81105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Е. С.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Шилова,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/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2175" y="3105150"/>
            <a:ext cx="5762625" cy="590550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t="19608" r="7646" b="51866"/>
          <a:stretch>
            <a:fillRect/>
          </a:stretch>
        </p:blipFill>
        <p:spPr bwMode="auto">
          <a:xfrm>
            <a:off x="30163" y="0"/>
            <a:ext cx="12144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513" y="1685925"/>
            <a:ext cx="10183812" cy="19446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cs typeface="Arial" pitchFamily="34" charset="0"/>
              </a:rPr>
              <a:t> </a:t>
            </a:r>
            <a:b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cs typeface="Arial" pitchFamily="34" charset="0"/>
              </a:rPr>
            </a:b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Эффективные формы и методы знакомства учащихся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/>
            </a:r>
            <a:b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</a:b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с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составной задачей (состоящей из двух простых: первая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—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на нахождение разности,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/>
            </a:r>
            <a:b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</a:b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вторая —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на нахождение суммы)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/>
            </a:r>
            <a:b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</a:b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в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  <a:t>II классе</a:t>
            </a:r>
            <a:b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ea typeface="Segoe UI Light" pitchFamily="34" charset="0"/>
              </a:rPr>
            </a:b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  <a:cs typeface="Arial" pitchFamily="34" charset="0"/>
              </a:rPr>
            </a:br>
            <a:endParaRPr lang="ru-RU" altLang="ru-RU" sz="3200" b="1" dirty="0" smtClean="0">
              <a:solidFill>
                <a:srgbClr val="2E75B6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174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8434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286000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3050"/>
            <a:ext cx="5730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0" y="225425"/>
            <a:ext cx="555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9"/>
          <p:cNvSpPr txBox="1">
            <a:spLocks noChangeArrowheads="1"/>
          </p:cNvSpPr>
          <p:nvPr/>
        </p:nvSpPr>
        <p:spPr bwMode="auto">
          <a:xfrm>
            <a:off x="3463925" y="3554413"/>
            <a:ext cx="527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Урок по теме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«Составная задача» 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2976563" y="522288"/>
            <a:ext cx="7729537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составной задачи </a:t>
            </a:r>
          </a:p>
          <a:p>
            <a:pPr indent="450215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(памятка для учащихся)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 надо узнать сначала?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надо записать первое действие?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 надо узнать потом?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надо записать второе действие?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правильно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ответ?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755650" y="522288"/>
            <a:ext cx="10702925" cy="230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 ехало 20 человек. На первой остановке вышло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 а на второй остановке вошло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человек. Сколько человек стало в 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784475" y="3357563"/>
            <a:ext cx="3908425" cy="1427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вопрос </a:t>
            </a:r>
            <a:r>
              <a:rPr lang="ru-RU" sz="2800" b="1" dirty="0">
                <a:solidFill>
                  <a:schemeClr val="tx1"/>
                </a:solidFill>
              </a:rPr>
              <a:t>1: </a:t>
            </a:r>
            <a:r>
              <a:rPr lang="ru-RU" sz="2800" b="1" dirty="0" smtClean="0">
                <a:solidFill>
                  <a:schemeClr val="tx1"/>
                </a:solidFill>
              </a:rPr>
              <a:t>что нужно узнать </a:t>
            </a:r>
            <a:r>
              <a:rPr lang="ru-RU" sz="2800" b="1" dirty="0">
                <a:solidFill>
                  <a:schemeClr val="tx1"/>
                </a:solidFill>
              </a:rPr>
              <a:t>сначала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448550" y="3357563"/>
            <a:ext cx="3625850" cy="1427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</a:t>
            </a:r>
            <a:r>
              <a:rPr lang="ru-RU" sz="2800" b="1" dirty="0">
                <a:solidFill>
                  <a:schemeClr val="tx1"/>
                </a:solidFill>
              </a:rPr>
              <a:t>на вопрос 1.</a:t>
            </a:r>
          </a:p>
        </p:txBody>
      </p:sp>
      <p:pic>
        <p:nvPicPr>
          <p:cNvPr id="1741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63575" y="522288"/>
            <a:ext cx="111331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 ехало 20 человек. На первой остановке вышло </a:t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человек, а на второй остановке вошло 5 человек. Сколько человек стало в 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05075" y="3617913"/>
            <a:ext cx="5000625" cy="1427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 </a:t>
            </a:r>
            <a:r>
              <a:rPr lang="ru-RU" sz="2800" b="1" dirty="0">
                <a:solidFill>
                  <a:schemeClr val="tx1"/>
                </a:solidFill>
              </a:rPr>
              <a:t>вопрос 2: как </a:t>
            </a:r>
            <a:r>
              <a:rPr lang="ru-RU" sz="2800" b="1" dirty="0" smtClean="0">
                <a:solidFill>
                  <a:schemeClr val="tx1"/>
                </a:solidFill>
              </a:rPr>
              <a:t>следует записать </a:t>
            </a:r>
            <a:r>
              <a:rPr lang="ru-RU" sz="2800" b="1" dirty="0">
                <a:solidFill>
                  <a:schemeClr val="tx1"/>
                </a:solidFill>
              </a:rPr>
              <a:t>первое действие?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867649" y="3617913"/>
            <a:ext cx="3590925" cy="1427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</a:t>
            </a:r>
            <a:r>
              <a:rPr lang="ru-RU" sz="2800" b="1" dirty="0">
                <a:solidFill>
                  <a:schemeClr val="tx1"/>
                </a:solidFill>
              </a:rPr>
              <a:t>на вопрос 2.</a:t>
            </a:r>
          </a:p>
        </p:txBody>
      </p:sp>
      <p:pic>
        <p:nvPicPr>
          <p:cNvPr id="1843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08000" y="522288"/>
            <a:ext cx="11288713" cy="230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 ехало 20 человек. На первой остановке вышло </a:t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человек, а на второй остановке вошло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человек. Сколько человек стало в 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05075" y="3617913"/>
            <a:ext cx="4645025" cy="1427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вопрос </a:t>
            </a:r>
            <a:r>
              <a:rPr lang="ru-RU" sz="2800" b="1" dirty="0">
                <a:solidFill>
                  <a:schemeClr val="tx1"/>
                </a:solidFill>
              </a:rPr>
              <a:t>3: </a:t>
            </a:r>
            <a:r>
              <a:rPr lang="ru-RU" sz="2800" b="1" dirty="0" smtClean="0">
                <a:solidFill>
                  <a:schemeClr val="tx1"/>
                </a:solidFill>
              </a:rPr>
              <a:t>что нужно узнать </a:t>
            </a:r>
            <a:r>
              <a:rPr lang="ru-RU" sz="2800" b="1" dirty="0">
                <a:solidFill>
                  <a:schemeClr val="tx1"/>
                </a:solidFill>
              </a:rPr>
              <a:t>потом?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346950" y="3617913"/>
            <a:ext cx="3613150" cy="1427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</a:t>
            </a:r>
            <a:r>
              <a:rPr lang="ru-RU" sz="2800" b="1" dirty="0">
                <a:solidFill>
                  <a:schemeClr val="tx1"/>
                </a:solidFill>
              </a:rPr>
              <a:t>на вопрос 3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463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663575" y="522288"/>
            <a:ext cx="111331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 ехало 20 человек. На первой остановке вышло </a:t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человек, а на второй остановке вошло 5 человек. Сколько человек стало в 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05075" y="3617913"/>
            <a:ext cx="4797425" cy="1427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dirty="0">
                <a:solidFill>
                  <a:schemeClr val="tx1"/>
                </a:solidFill>
              </a:rPr>
              <a:t>вопрос 4: как </a:t>
            </a:r>
            <a:r>
              <a:rPr lang="ru-RU" sz="2800" b="1" dirty="0" smtClean="0">
                <a:solidFill>
                  <a:schemeClr val="tx1"/>
                </a:solidFill>
              </a:rPr>
              <a:t>нужно записать </a:t>
            </a:r>
            <a:r>
              <a:rPr lang="ru-RU" sz="2800" b="1" dirty="0">
                <a:solidFill>
                  <a:schemeClr val="tx1"/>
                </a:solidFill>
              </a:rPr>
              <a:t>второе действие?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448550" y="3617913"/>
            <a:ext cx="3575050" cy="1427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</a:t>
            </a:r>
            <a:r>
              <a:rPr lang="ru-RU" sz="2800" b="1" dirty="0">
                <a:solidFill>
                  <a:schemeClr val="tx1"/>
                </a:solidFill>
              </a:rPr>
              <a:t>на вопрос 4.</a:t>
            </a:r>
          </a:p>
        </p:txBody>
      </p:sp>
      <p:pic>
        <p:nvPicPr>
          <p:cNvPr id="2048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63575" y="522288"/>
            <a:ext cx="111331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 ехало 20 человек. На первой остановке вышло </a:t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человек, а на второй остановке вошло 5 человек. Сколько человек стало в 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00301" y="3019425"/>
            <a:ext cx="4800600" cy="142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dirty="0">
                <a:solidFill>
                  <a:schemeClr val="tx1"/>
                </a:solidFill>
              </a:rPr>
              <a:t>вопрос 5: как </a:t>
            </a:r>
            <a:r>
              <a:rPr lang="ru-RU" sz="2800" b="1" dirty="0" smtClean="0">
                <a:solidFill>
                  <a:schemeClr val="tx1"/>
                </a:solidFill>
              </a:rPr>
              <a:t>нужно записать </a:t>
            </a:r>
            <a:r>
              <a:rPr lang="ru-RU" sz="2800" b="1" dirty="0">
                <a:solidFill>
                  <a:schemeClr val="tx1"/>
                </a:solidFill>
              </a:rPr>
              <a:t>ответ задачи?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448550" y="3019425"/>
            <a:ext cx="3638550" cy="142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</a:t>
            </a:r>
            <a:r>
              <a:rPr lang="ru-RU" sz="2800" b="1" dirty="0">
                <a:solidFill>
                  <a:schemeClr val="tx1"/>
                </a:solidFill>
              </a:rPr>
              <a:t>на вопрос 5.</a:t>
            </a:r>
          </a:p>
        </p:txBody>
      </p:sp>
      <p:pic>
        <p:nvPicPr>
          <p:cNvPr id="21511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4000500" y="5038725"/>
            <a:ext cx="5362575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dirty="0">
                <a:solidFill>
                  <a:schemeClr val="tx1"/>
                </a:solidFill>
              </a:rPr>
              <a:t>решение задачи 3.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254000" y="3670300"/>
            <a:ext cx="6654800" cy="1852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проверьте друг у друга правильность  решения задачи 3.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6019800" y="522288"/>
            <a:ext cx="5438775" cy="240527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Задача 3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– 7 = 13 (ч.)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13 + 5 = 18 (ч</a:t>
            </a:r>
            <a:r>
              <a:rPr lang="ru-RU" alt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3200" b="1" dirty="0" smtClean="0">
              <a:cs typeface="Times New Roman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стало 18 человек.</a:t>
            </a:r>
            <a:endParaRPr lang="ru-RU" altLang="ru-RU" sz="32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089775" y="3963987"/>
            <a:ext cx="4368800" cy="1265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Почему эта задача называется составной?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592138" y="1000125"/>
            <a:ext cx="4189412" cy="723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надо узнать сначала?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592138" y="1914525"/>
            <a:ext cx="3894137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надо узнать потом?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1103313" y="323850"/>
            <a:ext cx="1021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ea typeface="Calibri" pitchFamily="34" charset="0"/>
                <a:cs typeface="Calibri" pitchFamily="34" charset="0"/>
              </a:rPr>
              <a:t>   </a:t>
            </a:r>
            <a:endParaRPr lang="ru-RU" altLang="ru-RU" sz="360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887412" y="3705407"/>
            <a:ext cx="5791200" cy="2008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сравните  </a:t>
            </a:r>
            <a:r>
              <a:rPr lang="ru-RU" sz="2800" b="1" dirty="0">
                <a:solidFill>
                  <a:schemeClr val="tx1"/>
                </a:solidFill>
              </a:rPr>
              <a:t>решения трёх задач: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чем они похожи и чем отличаются?</a:t>
            </a:r>
          </a:p>
        </p:txBody>
      </p:sp>
      <p:pic>
        <p:nvPicPr>
          <p:cNvPr id="2355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647700" y="419932"/>
            <a:ext cx="3135312" cy="27052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1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7 = 13 (ч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lang="ru-RU" altLang="ru-RU" sz="28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осталось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человек. </a:t>
            </a:r>
            <a:endParaRPr lang="ru-RU" altLang="ru-RU" sz="28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280275" y="4033226"/>
            <a:ext cx="3505200" cy="1352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Как можно назвать задачу 3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9925" y="436563"/>
            <a:ext cx="2692400" cy="214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+ 5 = 18 (ч.)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стало </a:t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человек.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0" y="436563"/>
            <a:ext cx="2911475" cy="326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20 – 7 = 13 (ч.)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13 + 5 = 18 (ч.)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стало </a:t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человек.</a:t>
            </a:r>
            <a:endParaRPr lang="ru-RU" altLang="ru-RU" sz="2800" b="1" i="1" dirty="0" smtClean="0">
              <a:latin typeface="Times New Roman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863600" y="341313"/>
            <a:ext cx="10417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ea typeface="Calibri" pitchFamily="34" charset="0"/>
                <a:cs typeface="Calibri" pitchFamily="34" charset="0"/>
              </a:rPr>
              <a:t>   </a:t>
            </a:r>
            <a:r>
              <a:rPr lang="ru-RU" altLang="ru-RU" sz="2800" b="1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Чем составная задача отличается от простой?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2393950" y="4283075"/>
            <a:ext cx="7689850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расскажите друг другу основное отличие составной задачи от простой.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582" name="TextBox 12"/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</a:t>
            </a:r>
            <a:r>
              <a:rPr lang="ru-RU" altLang="ru-RU" sz="36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Повторите!</a:t>
            </a:r>
            <a:endParaRPr lang="ru-RU" altLang="ru-RU" sz="36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можно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Составная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простая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.</a:t>
            </a:r>
          </a:p>
        </p:txBody>
      </p:sp>
      <p:pic>
        <p:nvPicPr>
          <p:cNvPr id="2458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63575" y="522288"/>
            <a:ext cx="11133138" cy="16224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снежки играли 9 детей. К ним пришли ещё 5 детей.</a:t>
            </a:r>
            <a:endParaRPr lang="ru-RU" altLang="ru-RU" sz="32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00325" y="3429000"/>
            <a:ext cx="4038600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Определите </a:t>
            </a:r>
            <a:r>
              <a:rPr lang="ru-RU" sz="2800" b="1" dirty="0">
                <a:solidFill>
                  <a:schemeClr val="tx1"/>
                </a:solidFill>
              </a:rPr>
              <a:t>вид задачи: простая или составная?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061200" y="3429000"/>
            <a:ext cx="4643437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800" b="1" dirty="0">
                <a:solidFill>
                  <a:schemeClr val="tx1"/>
                </a:solidFill>
              </a:rPr>
              <a:t>вопрос к условию задачи.</a:t>
            </a:r>
          </a:p>
        </p:txBody>
      </p:sp>
      <p:pic>
        <p:nvPicPr>
          <p:cNvPr id="2560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4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8205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5499099" y="747713"/>
            <a:ext cx="5959475" cy="173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Задание:</a:t>
            </a:r>
            <a:endParaRPr lang="ru-RU" sz="2800" b="1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составьте краткую запись задачи;</a:t>
            </a:r>
            <a:endParaRPr lang="ru-RU" sz="2800" b="1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решите задачу.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207" name="TextBox 18"/>
          <p:cNvSpPr txBox="1">
            <a:spLocks noChangeArrowheads="1"/>
          </p:cNvSpPr>
          <p:nvPr/>
        </p:nvSpPr>
        <p:spPr bwMode="auto">
          <a:xfrm>
            <a:off x="2428875" y="2609849"/>
            <a:ext cx="9539288" cy="17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1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 ехало 20 человек. На остановке вышло 7 человек. Сколько человек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осталось в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3724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Самостоятельная </a:t>
            </a:r>
          </a:p>
          <a:p>
            <a:pPr algn="ctr"/>
            <a:r>
              <a:rPr lang="ru-RU" altLang="ru-RU" sz="3600" b="1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endParaRPr lang="ru-RU" altLang="ru-RU" sz="360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557212" y="522288"/>
            <a:ext cx="11133138" cy="2149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В снежки играли 9 детей. К ним пришли ещё 5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детей,  потом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детей ушли домой.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00324" y="3429000"/>
            <a:ext cx="4257675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 smtClean="0">
                <a:solidFill>
                  <a:schemeClr val="tx1"/>
                </a:solidFill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Определите </a:t>
            </a:r>
            <a:r>
              <a:rPr lang="ru-RU" sz="2800" b="1" dirty="0">
                <a:solidFill>
                  <a:schemeClr val="tx1"/>
                </a:solidFill>
              </a:rPr>
              <a:t>вид задачи: простая или составная?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108824" y="3429000"/>
            <a:ext cx="4595813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800" b="1" dirty="0">
                <a:solidFill>
                  <a:schemeClr val="tx1"/>
                </a:solidFill>
              </a:rPr>
              <a:t>вопрос к условию задачи.</a:t>
            </a:r>
          </a:p>
        </p:txBody>
      </p:sp>
      <p:pic>
        <p:nvPicPr>
          <p:cNvPr id="26631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63575" y="522288"/>
            <a:ext cx="11133138" cy="2781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В  библиотеке было 10 учеников. 4 ученика взяли книги и ушли, а потом в библиотеку пришло 6 учеников.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00324" y="3429000"/>
            <a:ext cx="4206875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Определите </a:t>
            </a:r>
            <a:r>
              <a:rPr lang="ru-RU" sz="2800" b="1" dirty="0">
                <a:solidFill>
                  <a:schemeClr val="tx1"/>
                </a:solidFill>
              </a:rPr>
              <a:t>вид задачи: простая или составная?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6983413" y="3429000"/>
            <a:ext cx="4813300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800" b="1" dirty="0">
                <a:solidFill>
                  <a:schemeClr val="tx1"/>
                </a:solidFill>
              </a:rPr>
              <a:t>вопрос к условию задачи.</a:t>
            </a:r>
          </a:p>
        </p:txBody>
      </p:sp>
      <p:pic>
        <p:nvPicPr>
          <p:cNvPr id="2765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63575" y="522288"/>
            <a:ext cx="11133138" cy="2781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 В  библиотеке было 10 учеников. 4 ученика взяли книги и ушли.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00325" y="3429000"/>
            <a:ext cx="4038600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Определите вид задачи: простая или составная?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6883400" y="3429000"/>
            <a:ext cx="5067300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800" b="1" dirty="0">
                <a:solidFill>
                  <a:schemeClr val="tx1"/>
                </a:solidFill>
              </a:rPr>
              <a:t>вопрос к условию задачи.</a:t>
            </a:r>
          </a:p>
        </p:txBody>
      </p:sp>
      <p:pic>
        <p:nvPicPr>
          <p:cNvPr id="2867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63575" y="522288"/>
            <a:ext cx="11133138" cy="3409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 Катя купила 12 больших пирожных и несколько маленьких. Сколько всего пирожных купила Катя?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00325" y="3429000"/>
            <a:ext cx="4038600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Определите </a:t>
            </a:r>
            <a:r>
              <a:rPr lang="ru-RU" sz="2800" b="1" dirty="0">
                <a:solidFill>
                  <a:schemeClr val="tx1"/>
                </a:solidFill>
              </a:rPr>
              <a:t>вид задачи: простая или составная?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023100" y="3429000"/>
            <a:ext cx="4773613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Подберите </a:t>
            </a:r>
            <a:r>
              <a:rPr lang="ru-RU" sz="2800" b="1" dirty="0">
                <a:solidFill>
                  <a:schemeClr val="tx1"/>
                </a:solidFill>
              </a:rPr>
              <a:t>недостающие </a:t>
            </a:r>
            <a:r>
              <a:rPr lang="ru-RU" sz="2800" b="1" dirty="0" smtClean="0">
                <a:solidFill>
                  <a:schemeClr val="tx1"/>
                </a:solidFill>
              </a:rPr>
              <a:t>данные к задаче.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9703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63575" y="522288"/>
            <a:ext cx="11133138" cy="45672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Катя купила 12 больших пирожных и несколько маленьких.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пирожных Катя отдала своим подругам. Сколько пирожных осталось у Кати?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00325" y="3429000"/>
            <a:ext cx="4038600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Определите </a:t>
            </a:r>
            <a:r>
              <a:rPr lang="ru-RU" sz="2800" b="1" dirty="0">
                <a:solidFill>
                  <a:schemeClr val="tx1"/>
                </a:solidFill>
              </a:rPr>
              <a:t>вид задачи: простая или составная?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229475" y="3429000"/>
            <a:ext cx="4567238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Подберите недостающие данные к задаче.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2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63575" y="522288"/>
            <a:ext cx="11133138" cy="45672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В бассейне плавало 30 детей. Несколько детей закончили тренировку и ушли домой. Потом пришло плавать ещё 10 детей.  Сколько детей стало в бассейне?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00325" y="3429000"/>
            <a:ext cx="4038600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Определите вид задачи: простая или составная?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229475" y="3429000"/>
            <a:ext cx="4229100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Подберите недостающие данные к задаче.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1751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63575" y="522288"/>
            <a:ext cx="11133138" cy="45672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В бассейне плавало 30 детей. Несколько детей закончили тренировку и ушли домой. Сколько детей осталось в бассейне?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00325" y="3429000"/>
            <a:ext cx="4038600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 smtClean="0">
                <a:solidFill>
                  <a:schemeClr val="tx1"/>
                </a:solidFill>
              </a:rPr>
              <a:t>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Определите вид задачи: простая или составная?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6819900" y="3429000"/>
            <a:ext cx="4448175" cy="166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Подберите недостающие данные к задаче.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277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2755900" y="153988"/>
            <a:ext cx="8937625" cy="64881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3799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6273800"/>
            <a:ext cx="452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1746250" y="1449388"/>
            <a:ext cx="45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717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32"/>
          <p:cNvSpPr txBox="1">
            <a:spLocks noChangeArrowheads="1"/>
          </p:cNvSpPr>
          <p:nvPr/>
        </p:nvSpPr>
        <p:spPr bwMode="auto">
          <a:xfrm>
            <a:off x="11441113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3804" name="TextBox 41"/>
          <p:cNvSpPr txBox="1">
            <a:spLocks noChangeArrowheads="1"/>
          </p:cNvSpPr>
          <p:nvPr/>
        </p:nvSpPr>
        <p:spPr bwMode="auto">
          <a:xfrm>
            <a:off x="4314825" y="687388"/>
            <a:ext cx="568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Физкультминутка</a:t>
            </a:r>
          </a:p>
        </p:txBody>
      </p:sp>
      <p:pic>
        <p:nvPicPr>
          <p:cNvPr id="33805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428750"/>
            <a:ext cx="87947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Box 44"/>
          <p:cNvSpPr txBox="1">
            <a:spLocks noChangeArrowheads="1"/>
          </p:cNvSpPr>
          <p:nvPr/>
        </p:nvSpPr>
        <p:spPr bwMode="auto">
          <a:xfrm>
            <a:off x="10179050" y="5673725"/>
            <a:ext cx="985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800" b="1">
                <a:solidFill>
                  <a:srgbClr val="000000"/>
                </a:solidFill>
                <a:latin typeface="YS Text"/>
                <a:hlinkClick r:id="rId12"/>
              </a:rPr>
              <a:t>flomaster.club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33808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51225"/>
            <a:ext cx="31908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9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8118475" y="573881"/>
            <a:ext cx="2841625" cy="2410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прочитайте условие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 </a:t>
            </a:r>
            <a:r>
              <a:rPr lang="ru-RU" sz="2800" b="1" dirty="0">
                <a:solidFill>
                  <a:schemeClr val="tx1"/>
                </a:solidFill>
              </a:rPr>
              <a:t>вопрос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задачи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4825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1524914" y="3746500"/>
            <a:ext cx="8913813" cy="3014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Что нам </a:t>
            </a:r>
            <a:r>
              <a:rPr lang="ru-RU" sz="2800" b="1" dirty="0" smtClean="0">
                <a:solidFill>
                  <a:schemeClr val="tx1"/>
                </a:solidFill>
              </a:rPr>
              <a:t>известно? 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1) Зная, что на горке было 8 лыжников и что сначала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 </a:t>
            </a:r>
            <a:r>
              <a:rPr lang="ru-RU" sz="2800" b="1" dirty="0">
                <a:solidFill>
                  <a:schemeClr val="tx1"/>
                </a:solidFill>
              </a:rPr>
              <a:t>горки </a:t>
            </a:r>
            <a:r>
              <a:rPr lang="ru-RU" sz="2800" b="1" dirty="0" smtClean="0">
                <a:solidFill>
                  <a:schemeClr val="tx1"/>
                </a:solidFill>
              </a:rPr>
              <a:t>съехали </a:t>
            </a:r>
            <a:r>
              <a:rPr lang="ru-RU" sz="2800" b="1" dirty="0">
                <a:solidFill>
                  <a:schemeClr val="tx1"/>
                </a:solidFill>
              </a:rPr>
              <a:t>4 лыжника, </a:t>
            </a:r>
            <a:r>
              <a:rPr lang="ru-RU" sz="2800" b="1" dirty="0">
                <a:solidFill>
                  <a:srgbClr val="FF0000"/>
                </a:solidFill>
              </a:rPr>
              <a:t>что можно определить?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Что нам ещё </a:t>
            </a:r>
            <a:r>
              <a:rPr lang="ru-RU" sz="2800" b="1" dirty="0" smtClean="0">
                <a:solidFill>
                  <a:schemeClr val="tx1"/>
                </a:solidFill>
              </a:rPr>
              <a:t>известно?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2) Зная, сколько лыжников осталось на горке и сколько лыжников поднялось на горку, </a:t>
            </a:r>
            <a:r>
              <a:rPr lang="ru-RU" sz="2800" b="1" dirty="0">
                <a:solidFill>
                  <a:srgbClr val="FF0000"/>
                </a:solidFill>
              </a:rPr>
              <a:t>что можно найти? </a:t>
            </a:r>
            <a:endParaRPr lang="ru-RU" sz="2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4829" name="Рисунок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0"/>
            <a:ext cx="71977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3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1819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</a:t>
            </a:r>
            <a:b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в парах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5848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170238"/>
            <a:ext cx="26336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2863032" y="4200526"/>
            <a:ext cx="3962400" cy="165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dirty="0">
                <a:solidFill>
                  <a:schemeClr val="tx1"/>
                </a:solidFill>
              </a:rPr>
              <a:t>первый вопрос к граф-схеме.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6900069" y="4214813"/>
            <a:ext cx="4495006" cy="1644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на первый вопрос, показывая на граф-схеме.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5854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6" y="98424"/>
            <a:ext cx="8193087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663575" y="3670300"/>
            <a:ext cx="5988050" cy="1852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dirty="0">
                <a:solidFill>
                  <a:schemeClr val="tx1"/>
                </a:solidFill>
              </a:rPr>
              <a:t>у соседа правильность составления краткой записи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 решения </a:t>
            </a:r>
            <a:r>
              <a:rPr lang="ru-RU" sz="2800" b="1" dirty="0">
                <a:solidFill>
                  <a:schemeClr val="tx1"/>
                </a:solidFill>
              </a:rPr>
              <a:t>задачи 1.</a:t>
            </a: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663575" y="522288"/>
            <a:ext cx="107950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человек.             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Задача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                           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Вышло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человек.            20 – 7 = 13 (ч.)  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Осталось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человек.       Ответ: осталось 13 человек.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442200" y="3870324"/>
            <a:ext cx="3289300" cy="1452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Как называется эта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      задача?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7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1819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</a:t>
            </a:r>
            <a:b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в парах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6872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170238"/>
            <a:ext cx="26336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2949575" y="4203700"/>
            <a:ext cx="3962400" cy="1560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dirty="0">
                <a:solidFill>
                  <a:schemeClr val="tx1"/>
                </a:solidFill>
              </a:rPr>
              <a:t>второй вопрос к граф-схеме.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7145338" y="4203700"/>
            <a:ext cx="4443412" cy="1560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на второй </a:t>
            </a:r>
            <a:r>
              <a:rPr lang="ru-RU" sz="2800" b="1" dirty="0">
                <a:solidFill>
                  <a:schemeClr val="tx1"/>
                </a:solidFill>
              </a:rPr>
              <a:t>вопрос, </a:t>
            </a:r>
            <a:r>
              <a:rPr lang="ru-RU" sz="2800" b="1" dirty="0" smtClean="0">
                <a:solidFill>
                  <a:schemeClr val="tx1"/>
                </a:solidFill>
              </a:rPr>
              <a:t>показывая </a:t>
            </a:r>
            <a:r>
              <a:rPr lang="ru-RU" sz="2800" b="1" dirty="0">
                <a:solidFill>
                  <a:schemeClr val="tx1"/>
                </a:solidFill>
              </a:rPr>
              <a:t>на граф-схеме. </a:t>
            </a:r>
          </a:p>
        </p:txBody>
      </p:sp>
      <p:sp>
        <p:nvSpPr>
          <p:cNvPr id="36878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36879" name="Рисунок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73038"/>
            <a:ext cx="89662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355600" y="3829050"/>
            <a:ext cx="6629400" cy="1693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проверьте друг у друга правильность  решения задачи.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6019800" y="522288"/>
            <a:ext cx="5438775" cy="240527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Задача 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– 4 = 4 (л.)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+ 2 = 6 (л</a:t>
            </a:r>
            <a:r>
              <a:rPr lang="ru-RU" alt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3200" b="1" dirty="0" smtClean="0">
              <a:cs typeface="Times New Roman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стало 6 лыжников.</a:t>
            </a:r>
            <a:endParaRPr lang="ru-RU" altLang="ru-RU" sz="32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327900" y="3829050"/>
            <a:ext cx="3857625" cy="1693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докажите, что эта </a:t>
            </a:r>
            <a:r>
              <a:rPr lang="ru-RU" sz="2800" b="1" dirty="0" smtClean="0">
                <a:solidFill>
                  <a:schemeClr val="tx1"/>
                </a:solidFill>
              </a:rPr>
              <a:t>задача составная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592138" y="1000125"/>
            <a:ext cx="4503737" cy="723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можно узнать сначала?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592137" y="1914524"/>
            <a:ext cx="4503737" cy="625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можно узнать потом?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5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261937" y="1550194"/>
            <a:ext cx="1819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</a:t>
            </a:r>
            <a:b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в парах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8919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835025" y="3529013"/>
            <a:ext cx="4452388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dirty="0">
                <a:solidFill>
                  <a:schemeClr val="tx1"/>
                </a:solidFill>
              </a:rPr>
              <a:t>первый вопрос.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5872956" y="3540126"/>
            <a:ext cx="4819651" cy="1189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</a:t>
            </a:r>
            <a:r>
              <a:rPr lang="ru-RU" sz="2800" b="1" dirty="0">
                <a:solidFill>
                  <a:schemeClr val="tx1"/>
                </a:solidFill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</a:rPr>
              <a:t>первый вопрос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8924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835025" y="5183187"/>
            <a:ext cx="4452388" cy="1161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dirty="0">
                <a:solidFill>
                  <a:schemeClr val="tx1"/>
                </a:solidFill>
              </a:rPr>
              <a:t>второй вопрос.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5872956" y="5183187"/>
            <a:ext cx="4819651" cy="11017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Ответьте </a:t>
            </a:r>
            <a:r>
              <a:rPr lang="ru-RU" sz="2800" b="1" dirty="0">
                <a:solidFill>
                  <a:schemeClr val="tx1"/>
                </a:solidFill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</a:rPr>
              <a:t>второй вопрос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7793037" y="119063"/>
            <a:ext cx="4094163" cy="1562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1) Что узнаем сначала?</a:t>
            </a:r>
            <a:endParaRPr lang="ru-RU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2) Что узнаем потом?</a:t>
            </a:r>
            <a:endParaRPr lang="ru-RU" sz="2800" dirty="0"/>
          </a:p>
        </p:txBody>
      </p:sp>
      <p:pic>
        <p:nvPicPr>
          <p:cNvPr id="38928" name="Рисунок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22" y="1753896"/>
            <a:ext cx="8600678" cy="16110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1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381000" y="3784598"/>
            <a:ext cx="6832600" cy="18415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проверьте друг у друга правильность  решения задачи.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6019800" y="522288"/>
            <a:ext cx="5438775" cy="240527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Задача 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 – 30 = 30 (ст.)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30 + 40 = 70 (ст</a:t>
            </a:r>
            <a:r>
              <a:rPr lang="ru-RU" alt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3200" b="1" dirty="0" smtClean="0">
              <a:cs typeface="Times New Roman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стало 70 стульев.</a:t>
            </a:r>
            <a:endParaRPr lang="ru-RU" altLang="ru-RU" sz="32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489824" y="4000496"/>
            <a:ext cx="3695701" cy="1409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 Задание: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докажите, что эта </a:t>
            </a:r>
            <a:r>
              <a:rPr lang="ru-RU" sz="2800" b="1" dirty="0" smtClean="0">
                <a:solidFill>
                  <a:schemeClr val="tx1"/>
                </a:solidFill>
              </a:rPr>
              <a:t>задача составная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1533525" y="1000125"/>
            <a:ext cx="3562350" cy="723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узнаем сначала?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533525" y="1914524"/>
            <a:ext cx="3324225" cy="663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узнаем потом?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3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138113" y="1647825"/>
            <a:ext cx="36703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Самостоятельная </a:t>
            </a:r>
          </a:p>
          <a:p>
            <a:pPr algn="ctr"/>
            <a:r>
              <a:rPr lang="ru-RU" altLang="ru-RU" sz="3600" b="1" dirty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40967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2914651" y="5083577"/>
            <a:ext cx="8134350" cy="1029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  проверьте правильность составленной задачи. </a:t>
            </a:r>
          </a:p>
        </p:txBody>
      </p:sp>
      <p:sp>
        <p:nvSpPr>
          <p:cNvPr id="40971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pic>
        <p:nvPicPr>
          <p:cNvPr id="40972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170238"/>
            <a:ext cx="26574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Box 30"/>
          <p:cNvSpPr txBox="1">
            <a:spLocks noChangeArrowheads="1"/>
          </p:cNvSpPr>
          <p:nvPr/>
        </p:nvSpPr>
        <p:spPr bwMode="auto">
          <a:xfrm>
            <a:off x="3222625" y="3013133"/>
            <a:ext cx="81724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цирке выступало 4 собачки. 2 собачки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убежало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кулисы, а потом 3 собачки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прибежало.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собачек стало выступать?</a:t>
            </a:r>
            <a:endParaRPr lang="ru-RU" altLang="ru-RU" sz="3200" dirty="0"/>
          </a:p>
        </p:txBody>
      </p:sp>
      <p:pic>
        <p:nvPicPr>
          <p:cNvPr id="40974" name="Рисунок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2" y="314325"/>
            <a:ext cx="8078787" cy="253365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546100" y="3829050"/>
            <a:ext cx="6946900" cy="1693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проверьте друг у друга правильность  решения задачи.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6019800" y="522288"/>
            <a:ext cx="5438775" cy="240527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Задача 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– 2 = 2 (с.)</a:t>
            </a:r>
            <a:endParaRPr lang="ru-RU" altLang="ru-RU" sz="3200" b="1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+ 3 = 5 (с</a:t>
            </a:r>
            <a:r>
              <a:rPr lang="ru-RU" alt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3200" b="1" dirty="0" smtClean="0">
              <a:cs typeface="Times New Roman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стало 5 собачек.</a:t>
            </a:r>
            <a:endParaRPr lang="ru-RU" altLang="ru-RU" sz="32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854950" y="4021931"/>
            <a:ext cx="3502025" cy="1308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 Задание: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докажите, что эта задача  составная.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1581150" y="1000125"/>
            <a:ext cx="3514725" cy="723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узнаем сначала?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581150" y="1914525"/>
            <a:ext cx="32194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узнаем потом?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2755900" y="153988"/>
            <a:ext cx="8937625" cy="64881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3015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6273800"/>
            <a:ext cx="452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1746250" y="1449388"/>
            <a:ext cx="45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717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Box 32"/>
          <p:cNvSpPr txBox="1">
            <a:spLocks noChangeArrowheads="1"/>
          </p:cNvSpPr>
          <p:nvPr/>
        </p:nvSpPr>
        <p:spPr bwMode="auto">
          <a:xfrm>
            <a:off x="11441113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43020" name="TextBox 41"/>
          <p:cNvSpPr txBox="1">
            <a:spLocks noChangeArrowheads="1"/>
          </p:cNvSpPr>
          <p:nvPr/>
        </p:nvSpPr>
        <p:spPr bwMode="auto">
          <a:xfrm>
            <a:off x="4314825" y="687388"/>
            <a:ext cx="568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Физкультминутка</a:t>
            </a:r>
          </a:p>
        </p:txBody>
      </p:sp>
      <p:pic>
        <p:nvPicPr>
          <p:cNvPr id="43021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428750"/>
            <a:ext cx="87947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TextBox 44"/>
          <p:cNvSpPr txBox="1">
            <a:spLocks noChangeArrowheads="1"/>
          </p:cNvSpPr>
          <p:nvPr/>
        </p:nvSpPr>
        <p:spPr bwMode="auto">
          <a:xfrm>
            <a:off x="10179050" y="5673725"/>
            <a:ext cx="985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800" b="1">
                <a:solidFill>
                  <a:srgbClr val="000000"/>
                </a:solidFill>
                <a:latin typeface="YS Text"/>
                <a:hlinkClick r:id="rId12"/>
              </a:rPr>
              <a:t>flomaster.club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43024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51225"/>
            <a:ext cx="31908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2949575" y="341313"/>
            <a:ext cx="8743950" cy="630078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9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6134100"/>
            <a:ext cx="452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1746250" y="1449388"/>
            <a:ext cx="45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717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Box 32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pic>
        <p:nvPicPr>
          <p:cNvPr id="44044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80988"/>
            <a:ext cx="8031163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3502025" y="1216025"/>
            <a:ext cx="437515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Подведение итогов </a:t>
            </a:r>
            <a:r>
              <a:rPr lang="ru-RU" altLang="ru-RU" sz="3600" b="1" dirty="0" smtClean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работы этапа </a:t>
            </a:r>
            <a:r>
              <a:rPr lang="ru-RU" altLang="ru-RU" sz="3600" b="1" dirty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урока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706813" y="3531394"/>
            <a:ext cx="49260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 dirty="0">
                <a:ea typeface="Calibri" pitchFamily="34" charset="0"/>
                <a:cs typeface="Calibri" pitchFamily="34" charset="0"/>
              </a:rPr>
              <a:t>   Какие </a:t>
            </a:r>
            <a:endParaRPr lang="ru-RU" altLang="ru-RU" sz="3200" b="1" dirty="0" smtClean="0"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altLang="ru-RU" sz="3200" b="1" dirty="0" smtClean="0">
                <a:ea typeface="Calibri" pitchFamily="34" charset="0"/>
                <a:cs typeface="Calibri" pitchFamily="34" charset="0"/>
              </a:rPr>
              <a:t>задачи </a:t>
            </a:r>
          </a:p>
          <a:p>
            <a:pPr algn="ctr"/>
            <a:r>
              <a:rPr lang="ru-RU" altLang="ru-RU" sz="3200" b="1" dirty="0" smtClean="0">
                <a:ea typeface="Calibri" pitchFamily="34" charset="0"/>
                <a:cs typeface="Calibri" pitchFamily="34" charset="0"/>
              </a:rPr>
              <a:t>называются </a:t>
            </a:r>
          </a:p>
          <a:p>
            <a:pPr algn="ctr"/>
            <a:r>
              <a:rPr lang="ru-RU" altLang="ru-RU" sz="3200" b="1" dirty="0" smtClean="0">
                <a:ea typeface="Calibri" pitchFamily="34" charset="0"/>
                <a:cs typeface="Calibri" pitchFamily="34" charset="0"/>
              </a:rPr>
              <a:t>составными</a:t>
            </a:r>
            <a:r>
              <a:rPr lang="ru-RU" altLang="ru-RU" sz="3200" b="1" dirty="0"/>
              <a:t>?</a:t>
            </a:r>
          </a:p>
        </p:txBody>
      </p:sp>
      <p:sp>
        <p:nvSpPr>
          <p:cNvPr id="44048" name="TextBox 26"/>
          <p:cNvSpPr txBox="1">
            <a:spLocks noChangeArrowheads="1"/>
          </p:cNvSpPr>
          <p:nvPr/>
        </p:nvSpPr>
        <p:spPr bwMode="auto">
          <a:xfrm>
            <a:off x="9369425" y="6176963"/>
            <a:ext cx="1730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800" b="1">
                <a:latin typeface="YS Text"/>
                <a:hlinkClick r:id="rId12"/>
              </a:rPr>
              <a:t>topolek-oktabrskoe.ddousman.ru</a:t>
            </a:r>
            <a:endParaRPr lang="ru-RU" altLang="ru-RU" sz="800"/>
          </a:p>
        </p:txBody>
      </p:sp>
      <p:pic>
        <p:nvPicPr>
          <p:cNvPr id="4404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192463"/>
            <a:ext cx="258127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6"/>
          <p:cNvSpPr txBox="1">
            <a:spLocks noChangeArrowheads="1"/>
          </p:cNvSpPr>
          <p:nvPr/>
        </p:nvSpPr>
        <p:spPr bwMode="auto">
          <a:xfrm>
            <a:off x="863600" y="341313"/>
            <a:ext cx="10417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ea typeface="Calibri" pitchFamily="34" charset="0"/>
                <a:cs typeface="Calibri" pitchFamily="34" charset="0"/>
              </a:rPr>
              <a:t>   </a:t>
            </a:r>
            <a:r>
              <a:rPr lang="ru-RU" altLang="ru-RU" sz="2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Чем составная задача отличается от простой?</a:t>
            </a:r>
          </a:p>
        </p:txBody>
      </p:sp>
      <p:pic>
        <p:nvPicPr>
          <p:cNvPr id="4505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2684462" y="4298950"/>
            <a:ext cx="6586538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расскажите друг другу основное отличие составной задачи от простой.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</a:t>
            </a:r>
            <a:r>
              <a:rPr lang="ru-RU" altLang="ru-RU" sz="36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Запомните!</a:t>
            </a:r>
            <a:endParaRPr lang="ru-RU" altLang="ru-RU" sz="36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можно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Составная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простая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.</a:t>
            </a:r>
          </a:p>
        </p:txBody>
      </p:sp>
      <p:pic>
        <p:nvPicPr>
          <p:cNvPr id="4506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6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6148388"/>
            <a:ext cx="452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2166938" y="2620963"/>
            <a:ext cx="3952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246188"/>
            <a:ext cx="4413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Box 32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4251325" y="479425"/>
            <a:ext cx="2555875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РЕФЛЕКСИЯ</a:t>
            </a:r>
          </a:p>
        </p:txBody>
      </p:sp>
      <p:pic>
        <p:nvPicPr>
          <p:cNvPr id="4609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>
            <a:extLst>
              <a:ext uri="{FF2B5EF4-FFF2-40B4-BE49-F238E27FC236}"/>
            </a:extLst>
          </p:cNvPr>
          <p:cNvSpPr/>
          <p:nvPr/>
        </p:nvSpPr>
        <p:spPr>
          <a:xfrm>
            <a:off x="2476500" y="1296988"/>
            <a:ext cx="5232400" cy="9636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Запомнили </a:t>
            </a:r>
            <a:r>
              <a:rPr lang="ru-RU" sz="2400" b="1" dirty="0"/>
              <a:t>ли вы </a:t>
            </a:r>
            <a:r>
              <a:rPr lang="ru-RU" sz="2400" b="1" dirty="0"/>
              <a:t>главное отличие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составной </a:t>
            </a:r>
            <a:r>
              <a:rPr lang="ru-RU" sz="2400" b="1" dirty="0"/>
              <a:t>задачи от простой?</a:t>
            </a:r>
          </a:p>
        </p:txBody>
      </p:sp>
      <p:sp>
        <p:nvSpPr>
          <p:cNvPr id="48" name="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3165475" y="2555875"/>
            <a:ext cx="6511925" cy="10318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Возникали </a:t>
            </a:r>
            <a:r>
              <a:rPr lang="ru-RU" sz="2400" b="1" dirty="0"/>
              <a:t>ли у </a:t>
            </a:r>
            <a:r>
              <a:rPr lang="ru-RU" sz="2400" b="1" dirty="0"/>
              <a:t>вас трудности при </a:t>
            </a:r>
            <a:r>
              <a:rPr lang="ru-RU" sz="2400" b="1" dirty="0" smtClean="0"/>
              <a:t>самостоятельном решении </a:t>
            </a:r>
            <a:r>
              <a:rPr lang="ru-RU" sz="2400" b="1" dirty="0"/>
              <a:t>составной задачи?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4364038"/>
            <a:ext cx="382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1591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4391024" y="3967162"/>
            <a:ext cx="5984875" cy="115093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 </a:t>
            </a:r>
            <a:r>
              <a:rPr lang="ru-RU" sz="2400" b="1" dirty="0"/>
              <a:t>решении составных задач?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2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53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5032375" y="438150"/>
            <a:ext cx="5187950" cy="145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дополните условие задачи 2 ответом задачи 1.</a:t>
            </a:r>
          </a:p>
        </p:txBody>
      </p:sp>
      <p:sp>
        <p:nvSpPr>
          <p:cNvPr id="10255" name="TextBox 18"/>
          <p:cNvSpPr txBox="1">
            <a:spLocks noChangeArrowheads="1"/>
          </p:cNvSpPr>
          <p:nvPr/>
        </p:nvSpPr>
        <p:spPr bwMode="auto">
          <a:xfrm>
            <a:off x="2257426" y="2559050"/>
            <a:ext cx="9539288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2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 автобусе осталось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человек, в него вошло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человек. Сколько человек стало в 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3724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Самостоятельная </a:t>
            </a:r>
          </a:p>
          <a:p>
            <a:pPr algn="ctr"/>
            <a:r>
              <a:rPr lang="ru-RU" altLang="ru-RU" sz="3600" b="1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endParaRPr lang="ru-RU" altLang="ru-RU" sz="360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6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1277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5480049" y="301625"/>
            <a:ext cx="5978526" cy="1585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Задание:</a:t>
            </a:r>
            <a:endParaRPr lang="ru-RU" sz="2800" b="1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составьте  </a:t>
            </a:r>
            <a:r>
              <a:rPr lang="ru-RU" sz="2800" b="1" dirty="0">
                <a:solidFill>
                  <a:schemeClr val="tx1"/>
                </a:solidFill>
              </a:rPr>
              <a:t>краткую </a:t>
            </a:r>
            <a:r>
              <a:rPr lang="ru-RU" sz="2800" b="1" dirty="0" smtClean="0">
                <a:solidFill>
                  <a:schemeClr val="tx1"/>
                </a:solidFill>
              </a:rPr>
              <a:t>запись задачи;</a:t>
            </a:r>
            <a:endParaRPr lang="ru-RU" sz="2800" b="1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решите </a:t>
            </a:r>
            <a:r>
              <a:rPr lang="ru-RU" sz="2800" b="1" dirty="0">
                <a:solidFill>
                  <a:schemeClr val="tx1"/>
                </a:solidFill>
              </a:rPr>
              <a:t>задачу 2.</a:t>
            </a:r>
          </a:p>
        </p:txBody>
      </p:sp>
      <p:sp>
        <p:nvSpPr>
          <p:cNvPr id="11279" name="TextBox 18"/>
          <p:cNvSpPr txBox="1">
            <a:spLocks noChangeArrowheads="1"/>
          </p:cNvSpPr>
          <p:nvPr/>
        </p:nvSpPr>
        <p:spPr bwMode="auto">
          <a:xfrm>
            <a:off x="2432050" y="2165350"/>
            <a:ext cx="92011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2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 автобусе осталось 13 человек, в него вошло 5 человек. Сколько человек стало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093788"/>
            <a:ext cx="3859212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Самостоятельная </a:t>
            </a:r>
          </a:p>
          <a:p>
            <a:pPr algn="ctr"/>
            <a:r>
              <a:rPr lang="ru-RU" altLang="ru-RU" sz="3600" b="1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endParaRPr lang="ru-RU" altLang="ru-RU" sz="360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228600" y="3644900"/>
            <a:ext cx="5867400" cy="1852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dirty="0">
                <a:solidFill>
                  <a:schemeClr val="tx1"/>
                </a:solidFill>
              </a:rPr>
              <a:t>у соседа правильность составления краткой записи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  </a:t>
            </a:r>
            <a:r>
              <a:rPr lang="ru-RU" sz="2800" b="1" dirty="0">
                <a:solidFill>
                  <a:schemeClr val="tx1"/>
                </a:solidFill>
              </a:rPr>
              <a:t>решения задачи 2.</a:t>
            </a: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390525" y="522287"/>
            <a:ext cx="11068050" cy="187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Осталось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человек.                 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2                            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Вошло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человек.           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13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+ 5 = 18 (ч.)  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Стало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человек.           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Ответ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стало 18 человек.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6269036" y="3644900"/>
            <a:ext cx="5643564" cy="1852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Как называется эта задача?         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Почему эта задача называется простой?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863600" y="341313"/>
            <a:ext cx="10417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ea typeface="Calibri" pitchFamily="34" charset="0"/>
                <a:cs typeface="Calibri" pitchFamily="34" charset="0"/>
              </a:rPr>
              <a:t>   </a:t>
            </a:r>
            <a:r>
              <a:rPr lang="ru-RU" altLang="ru-RU" sz="2800" b="1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Чем простая задача отличается от составной?</a:t>
            </a:r>
          </a:p>
        </p:txBody>
      </p:sp>
      <p:pic>
        <p:nvPicPr>
          <p:cNvPr id="1331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2760662" y="4598194"/>
            <a:ext cx="6623050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Расскажите друг другу основное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отличие простой задачи от составной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</a:t>
            </a:r>
            <a:r>
              <a:rPr lang="ru-RU" altLang="ru-RU" sz="36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Запомните!</a:t>
            </a:r>
            <a:endParaRPr lang="ru-RU" altLang="ru-RU" sz="36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можно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Простая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составная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.</a:t>
            </a:r>
          </a:p>
        </p:txBody>
      </p:sp>
      <p:pic>
        <p:nvPicPr>
          <p:cNvPr id="1332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8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4349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2384425" y="522288"/>
            <a:ext cx="9412288" cy="469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1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 ехало 20 человек. На остановке вышло 7 человек. Сколько человек осталось в автобусе?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2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 автобусе осталось 13 человек, в него вошло 5 человек. Сколько человек стало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2257425" y="5359400"/>
            <a:ext cx="8907463" cy="974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из простых задач 1 и 2 сделайте составную задачу 3.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1819275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</a:t>
            </a:r>
            <a:b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в парах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828674" y="3670300"/>
            <a:ext cx="4924425" cy="1852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правильность </a:t>
            </a:r>
            <a:r>
              <a:rPr lang="ru-RU" sz="2800" b="1" dirty="0">
                <a:solidFill>
                  <a:schemeClr val="tx1"/>
                </a:solidFill>
              </a:rPr>
              <a:t>составления  задачи 3.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663575" y="522288"/>
            <a:ext cx="10795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автобусе ехало 20 человек. На первой остановке вышло 7 человек, а на второй остановке вошло 5 человек. Сколько человек стало в автобусе?</a:t>
            </a:r>
            <a:endParaRPr lang="ru-RU" alt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6423025" y="3962398"/>
            <a:ext cx="4375150" cy="1255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Почему </a:t>
            </a:r>
            <a:r>
              <a:rPr lang="ru-RU" sz="2800" b="1" dirty="0">
                <a:solidFill>
                  <a:schemeClr val="tx1"/>
                </a:solidFill>
              </a:rPr>
              <a:t>эта задача называется составной?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228DC-6596-4B8C-9A98-1B3425E9C02E}">
  <ds:schemaRefs>
    <ds:schemaRef ds:uri="6ee78bd2-4339-4042-adc0-bcc646419980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infopath/2007/PartnerControls"/>
    <ds:schemaRef ds:uri="2547570a-e5f4-4946-a4c3-82580e42479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8646</TotalTime>
  <Words>1535</Words>
  <Application>Microsoft Office PowerPoint</Application>
  <PresentationFormat>Произвольный</PresentationFormat>
  <Paragraphs>357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Calibri</vt:lpstr>
      <vt:lpstr>Arial</vt:lpstr>
      <vt:lpstr>Calibri Light</vt:lpstr>
      <vt:lpstr>Times New Roman</vt:lpstr>
      <vt:lpstr>Segoe UI Light</vt:lpstr>
      <vt:lpstr>Wingdings</vt:lpstr>
      <vt:lpstr>YS Text</vt:lpstr>
      <vt:lpstr>Тема1</vt:lpstr>
      <vt:lpstr>  Эффективные формы и методы знакомства учащихся  с составной задачей (состоящей из двух простых: первая — на нахождение разности,  вторая — на нахождение суммы)  в II классе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307</cp:revision>
  <dcterms:created xsi:type="dcterms:W3CDTF">2022-11-26T19:01:26Z</dcterms:created>
  <dcterms:modified xsi:type="dcterms:W3CDTF">2024-10-22T13:44:18Z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